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media/image93.png" ContentType="image/png"/>
  <Override PartName="/ppt/media/image92.png" ContentType="image/png"/>
  <Override PartName="/ppt/media/image91.png" ContentType="image/png"/>
  <Override PartName="/ppt/media/image90.png" ContentType="image/png"/>
  <Override PartName="/ppt/media/image85.png" ContentType="image/png"/>
  <Override PartName="/ppt/media/image83.png" ContentType="image/png"/>
  <Override PartName="/ppt/media/image82.png" ContentType="image/png"/>
  <Override PartName="/ppt/media/image81.png" ContentType="image/png"/>
  <Override PartName="/ppt/media/image80.png" ContentType="image/png"/>
  <Override PartName="/ppt/media/image79.png" ContentType="image/png"/>
  <Override PartName="/ppt/media/image86.png" ContentType="image/png"/>
  <Override PartName="/ppt/media/image5.png" ContentType="image/png"/>
  <Override PartName="/ppt/media/image60.png" ContentType="image/png"/>
  <Override PartName="/ppt/media/image84.png" ContentType="image/png"/>
  <Override PartName="/ppt/media/image3.png" ContentType="image/png"/>
  <Override PartName="/ppt/media/image87.png" ContentType="image/png"/>
  <Override PartName="/ppt/media/image6.png" ContentType="image/png"/>
  <Override PartName="/ppt/media/image61.png" ContentType="image/png"/>
  <Override PartName="/ppt/media/image89.png" ContentType="image/png"/>
  <Override PartName="/ppt/media/image8.png" ContentType="image/png"/>
  <Override PartName="/ppt/media/image63.png" ContentType="image/png"/>
  <Override PartName="/ppt/media/image88.png" ContentType="image/png"/>
  <Override PartName="/ppt/media/image7.png" ContentType="image/png"/>
  <Override PartName="/ppt/media/image62.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47.png" ContentType="image/png"/>
  <Override PartName="/ppt/media/image4.jpeg" ContentType="image/jpeg"/>
  <Override PartName="/ppt/media/image14.png" ContentType="image/png"/>
  <Override PartName="/ppt/media/image39.png" ContentType="image/png"/>
  <Override PartName="/ppt/media/image17.png" ContentType="image/png"/>
  <Override PartName="/ppt/media/image1.jpeg" ContentType="image/jpeg"/>
  <Override PartName="/ppt/media/image27.png" ContentType="image/png"/>
  <Override PartName="/ppt/media/image2.jpeg" ContentType="image/jpeg"/>
  <Override PartName="/ppt/media/image12.png" ContentType="image/png"/>
  <Override PartName="/ppt/media/image37.png" ContentType="image/png"/>
  <Override PartName="/ppt/media/image13.png" ContentType="image/png"/>
  <Override PartName="/ppt/media/image38.png" ContentType="image/png"/>
  <Override PartName="/ppt/media/image15.png" ContentType="image/png"/>
  <Override PartName="/ppt/media/image16.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72.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216000" y="812520"/>
            <a:ext cx="7127280" cy="4008960"/>
          </a:xfrm>
          <a:prstGeom prst="rect">
            <a:avLst/>
          </a:prstGeom>
        </p:spPr>
        <p:txBody>
          <a:bodyPr lIns="0" rIns="0" tIns="0" bIns="0" anchor="ctr"/>
          <a:p>
            <a:pPr algn="ctr"/>
            <a:r>
              <a:rPr b="0" lang="fr-FR" sz="4400" spc="-1" strike="noStrike">
                <a:latin typeface="Arial"/>
              </a:rPr>
              <a:t>Cliquez pour déplacer la diapo</a:t>
            </a:r>
            <a:endParaRPr b="0" lang="fr-FR" sz="4400" spc="-1" strike="noStrike">
              <a:latin typeface="Arial"/>
            </a:endParaRPr>
          </a:p>
        </p:txBody>
      </p:sp>
      <p:sp>
        <p:nvSpPr>
          <p:cNvPr id="157" name="PlaceHolder 2"/>
          <p:cNvSpPr>
            <a:spLocks noGrp="1"/>
          </p:cNvSpPr>
          <p:nvPr>
            <p:ph type="body"/>
          </p:nvPr>
        </p:nvSpPr>
        <p:spPr>
          <a:xfrm>
            <a:off x="756000" y="5078520"/>
            <a:ext cx="6047640" cy="4811040"/>
          </a:xfrm>
          <a:prstGeom prst="rect">
            <a:avLst/>
          </a:prstGeom>
        </p:spPr>
        <p:txBody>
          <a:bodyPr lIns="0" rIns="0" tIns="0" bIns="0"/>
          <a:p>
            <a:r>
              <a:rPr b="0" lang="fr-FR" sz="2000" spc="-1" strike="noStrike">
                <a:latin typeface="Arial"/>
              </a:rPr>
              <a:t>Cliquez pour modifier le format des notes</a:t>
            </a:r>
            <a:endParaRPr b="0" lang="fr-FR" sz="2000" spc="-1" strike="noStrike">
              <a:latin typeface="Arial"/>
            </a:endParaRPr>
          </a:p>
        </p:txBody>
      </p:sp>
      <p:sp>
        <p:nvSpPr>
          <p:cNvPr id="158" name="PlaceHolder 3"/>
          <p:cNvSpPr>
            <a:spLocks noGrp="1"/>
          </p:cNvSpPr>
          <p:nvPr>
            <p:ph type="hdr"/>
          </p:nvPr>
        </p:nvSpPr>
        <p:spPr>
          <a:xfrm>
            <a:off x="0" y="0"/>
            <a:ext cx="3280680" cy="534240"/>
          </a:xfrm>
          <a:prstGeom prst="rect">
            <a:avLst/>
          </a:prstGeom>
        </p:spPr>
        <p:txBody>
          <a:bodyPr lIns="0" rIns="0" tIns="0" bIns="0"/>
          <a:p>
            <a:r>
              <a:rPr b="0" lang="fr-FR" sz="1400" spc="-1" strike="noStrike">
                <a:latin typeface="Times New Roman"/>
              </a:rPr>
              <a:t>&lt;en-tête&gt;</a:t>
            </a:r>
            <a:endParaRPr b="0" lang="fr-FR" sz="1400" spc="-1" strike="noStrike">
              <a:latin typeface="Times New Roman"/>
            </a:endParaRPr>
          </a:p>
        </p:txBody>
      </p:sp>
      <p:sp>
        <p:nvSpPr>
          <p:cNvPr id="159" name="PlaceHolder 4"/>
          <p:cNvSpPr>
            <a:spLocks noGrp="1"/>
          </p:cNvSpPr>
          <p:nvPr>
            <p:ph type="dt"/>
          </p:nvPr>
        </p:nvSpPr>
        <p:spPr>
          <a:xfrm>
            <a:off x="4278960" y="0"/>
            <a:ext cx="3280680" cy="534240"/>
          </a:xfrm>
          <a:prstGeom prst="rect">
            <a:avLst/>
          </a:prstGeom>
        </p:spPr>
        <p:txBody>
          <a:bodyPr lIns="0" rIns="0" tIns="0" bIns="0"/>
          <a:p>
            <a:pPr algn="r"/>
            <a:r>
              <a:rPr b="0" lang="fr-FR" sz="1400" spc="-1" strike="noStrike">
                <a:latin typeface="Times New Roman"/>
              </a:rPr>
              <a:t>&lt;date/heure&gt;</a:t>
            </a:r>
            <a:endParaRPr b="0" lang="fr-FR" sz="1400" spc="-1" strike="noStrike">
              <a:latin typeface="Times New Roman"/>
            </a:endParaRPr>
          </a:p>
        </p:txBody>
      </p:sp>
      <p:sp>
        <p:nvSpPr>
          <p:cNvPr id="160" name="PlaceHolder 5"/>
          <p:cNvSpPr>
            <a:spLocks noGrp="1"/>
          </p:cNvSpPr>
          <p:nvPr>
            <p:ph type="ftr"/>
          </p:nvPr>
        </p:nvSpPr>
        <p:spPr>
          <a:xfrm>
            <a:off x="0" y="10157400"/>
            <a:ext cx="3280680" cy="534240"/>
          </a:xfrm>
          <a:prstGeom prst="rect">
            <a:avLst/>
          </a:prstGeom>
        </p:spPr>
        <p:txBody>
          <a:bodyPr lIns="0" rIns="0" tIns="0" bIns="0" anchor="b"/>
          <a:p>
            <a:r>
              <a:rPr b="0" lang="fr-FR" sz="1400" spc="-1" strike="noStrike">
                <a:latin typeface="Times New Roman"/>
              </a:rPr>
              <a:t>&lt;pied de page&gt;</a:t>
            </a:r>
            <a:endParaRPr b="0" lang="fr-FR" sz="1400" spc="-1" strike="noStrike">
              <a:latin typeface="Times New Roman"/>
            </a:endParaRPr>
          </a:p>
        </p:txBody>
      </p:sp>
      <p:sp>
        <p:nvSpPr>
          <p:cNvPr id="161" name="PlaceHolder 6"/>
          <p:cNvSpPr>
            <a:spLocks noGrp="1"/>
          </p:cNvSpPr>
          <p:nvPr>
            <p:ph type="sldNum"/>
          </p:nvPr>
        </p:nvSpPr>
        <p:spPr>
          <a:xfrm>
            <a:off x="4278960" y="10157400"/>
            <a:ext cx="3280680" cy="534240"/>
          </a:xfrm>
          <a:prstGeom prst="rect">
            <a:avLst/>
          </a:prstGeom>
        </p:spPr>
        <p:txBody>
          <a:bodyPr lIns="0" rIns="0" tIns="0" bIns="0" anchor="b"/>
          <a:p>
            <a:pPr algn="r"/>
            <a:fld id="{C32A860E-D961-4546-A260-31EC6B5CEBD4}"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685800" y="4343400"/>
            <a:ext cx="5481360" cy="4109760"/>
          </a:xfrm>
          <a:prstGeom prst="rect">
            <a:avLst/>
          </a:prstGeom>
        </p:spPr>
        <p:txBody>
          <a:bodyPr lIns="0" rIns="0" tIns="0" bIns="0"/>
          <a:p>
            <a:endParaRPr b="0" lang="fr-FR" sz="2000" spc="-1" strike="noStrike">
              <a:latin typeface="Arial"/>
            </a:endParaRPr>
          </a:p>
        </p:txBody>
      </p:sp>
      <p:sp>
        <p:nvSpPr>
          <p:cNvPr id="806" name="CustomShape 2"/>
          <p:cNvSpPr/>
          <p:nvPr/>
        </p:nvSpPr>
        <p:spPr>
          <a:xfrm>
            <a:off x="3884760" y="8685360"/>
            <a:ext cx="2966760" cy="452160"/>
          </a:xfrm>
          <a:prstGeom prst="rect">
            <a:avLst/>
          </a:prstGeom>
          <a:noFill/>
          <a:ln>
            <a:noFill/>
          </a:ln>
        </p:spPr>
        <p:style>
          <a:lnRef idx="0"/>
          <a:fillRef idx="0"/>
          <a:effectRef idx="0"/>
          <a:fontRef idx="minor"/>
        </p:style>
      </p:sp>
      <p:sp>
        <p:nvSpPr>
          <p:cNvPr id="807" name="CustomShape 3"/>
          <p:cNvSpPr/>
          <p:nvPr/>
        </p:nvSpPr>
        <p:spPr>
          <a:xfrm>
            <a:off x="0" y="10157400"/>
            <a:ext cx="3276000" cy="52956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body"/>
          </p:nvPr>
        </p:nvSpPr>
        <p:spPr>
          <a:xfrm>
            <a:off x="756000" y="5078520"/>
            <a:ext cx="6042960" cy="4806360"/>
          </a:xfrm>
          <a:prstGeom prst="rect">
            <a:avLst/>
          </a:prstGeom>
        </p:spPr>
        <p:txBody>
          <a:bodyPr lIns="0" rIns="0" tIns="0" bIns="0"/>
          <a:p>
            <a:endParaRPr b="0" lang="fr-FR" sz="2000" spc="-1" strike="noStrike">
              <a:latin typeface="Arial"/>
            </a:endParaRPr>
          </a:p>
        </p:txBody>
      </p:sp>
      <p:sp>
        <p:nvSpPr>
          <p:cNvPr id="809" name="CustomShape 2"/>
          <p:cNvSpPr/>
          <p:nvPr/>
        </p:nvSpPr>
        <p:spPr>
          <a:xfrm>
            <a:off x="4278960" y="10157400"/>
            <a:ext cx="3276000" cy="529560"/>
          </a:xfrm>
          <a:prstGeom prst="rect">
            <a:avLst/>
          </a:prstGeom>
          <a:noFill/>
          <a:ln>
            <a:noFill/>
          </a:ln>
        </p:spPr>
        <p:style>
          <a:lnRef idx="0"/>
          <a:fillRef idx="0"/>
          <a:effectRef idx="0"/>
          <a:fontRef idx="minor"/>
        </p:style>
      </p:sp>
      <p:sp>
        <p:nvSpPr>
          <p:cNvPr id="810" name="CustomShape 3"/>
          <p:cNvSpPr/>
          <p:nvPr/>
        </p:nvSpPr>
        <p:spPr>
          <a:xfrm>
            <a:off x="0" y="10157400"/>
            <a:ext cx="3276000" cy="52956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body"/>
          </p:nvPr>
        </p:nvSpPr>
        <p:spPr>
          <a:xfrm>
            <a:off x="756000" y="5078520"/>
            <a:ext cx="6042960" cy="4806360"/>
          </a:xfrm>
          <a:prstGeom prst="rect">
            <a:avLst/>
          </a:prstGeom>
        </p:spPr>
        <p:txBody>
          <a:bodyPr lIns="0" rIns="0" tIns="0" bIns="0"/>
          <a:p>
            <a:endParaRPr b="0" lang="fr-FR" sz="2000" spc="-1" strike="noStrike">
              <a:latin typeface="Arial"/>
            </a:endParaRPr>
          </a:p>
        </p:txBody>
      </p:sp>
      <p:sp>
        <p:nvSpPr>
          <p:cNvPr id="812" name="CustomShape 2"/>
          <p:cNvSpPr/>
          <p:nvPr/>
        </p:nvSpPr>
        <p:spPr>
          <a:xfrm>
            <a:off x="4278960" y="10157400"/>
            <a:ext cx="3276000" cy="529560"/>
          </a:xfrm>
          <a:prstGeom prst="rect">
            <a:avLst/>
          </a:prstGeom>
          <a:noFill/>
          <a:ln>
            <a:noFill/>
          </a:ln>
        </p:spPr>
        <p:style>
          <a:lnRef idx="0"/>
          <a:fillRef idx="0"/>
          <a:effectRef idx="0"/>
          <a:fontRef idx="minor"/>
        </p:style>
      </p:sp>
      <p:sp>
        <p:nvSpPr>
          <p:cNvPr id="813" name="CustomShape 3"/>
          <p:cNvSpPr/>
          <p:nvPr/>
        </p:nvSpPr>
        <p:spPr>
          <a:xfrm>
            <a:off x="0" y="10157400"/>
            <a:ext cx="3276000" cy="52956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33"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34"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6"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7"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8"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9"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40"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41"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60360" y="6321600"/>
            <a:ext cx="8418240" cy="17424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1" name="Image 10" descr=""/>
          <p:cNvPicPr/>
          <p:nvPr/>
        </p:nvPicPr>
        <p:blipFill>
          <a:blip r:embed="rId2"/>
          <a:stretch/>
        </p:blipFill>
        <p:spPr>
          <a:xfrm>
            <a:off x="4211640" y="287280"/>
            <a:ext cx="715680" cy="715680"/>
          </a:xfrm>
          <a:prstGeom prst="rect">
            <a:avLst/>
          </a:prstGeom>
          <a:ln>
            <a:noFill/>
          </a:ln>
        </p:spPr>
      </p:pic>
      <p:sp>
        <p:nvSpPr>
          <p:cNvPr id="2" name="CustomShape 2"/>
          <p:cNvSpPr/>
          <p:nvPr/>
        </p:nvSpPr>
        <p:spPr>
          <a:xfrm>
            <a:off x="360360" y="1295280"/>
            <a:ext cx="8418240" cy="445896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descr=""/>
          <p:cNvPicPr/>
          <p:nvPr/>
        </p:nvPicPr>
        <p:blipFill>
          <a:blip r:embed="rId3"/>
          <a:stretch/>
        </p:blipFill>
        <p:spPr>
          <a:xfrm>
            <a:off x="2663640" y="0"/>
            <a:ext cx="4314960" cy="118404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a:t>
            </a:r>
            <a:r>
              <a:rPr b="0" lang="fr-FR" sz="4400" spc="-1" strike="noStrike">
                <a:latin typeface="Arial"/>
              </a:rPr>
              <a:t>z pour </a:t>
            </a:r>
            <a:r>
              <a:rPr b="0" lang="fr-FR" sz="4400" spc="-1" strike="noStrike">
                <a:latin typeface="Arial"/>
              </a:rPr>
              <a:t>éditer </a:t>
            </a:r>
            <a:r>
              <a:rPr b="0" lang="fr-FR" sz="4400" spc="-1" strike="noStrike">
                <a:latin typeface="Arial"/>
              </a:rPr>
              <a:t>le </a:t>
            </a:r>
            <a:r>
              <a:rPr b="0" lang="fr-FR" sz="4400" spc="-1" strike="noStrike">
                <a:latin typeface="Arial"/>
              </a:rPr>
              <a:t>format </a:t>
            </a:r>
            <a:r>
              <a:rPr b="0" lang="fr-FR" sz="4400" spc="-1" strike="noStrike">
                <a:latin typeface="Arial"/>
              </a:rPr>
              <a:t>du </a:t>
            </a:r>
            <a:r>
              <a:rPr b="0" lang="fr-FR" sz="4400" spc="-1" strike="noStrike">
                <a:latin typeface="Arial"/>
              </a:rPr>
              <a:t>texte-</a:t>
            </a:r>
            <a:r>
              <a:rPr b="0" lang="fr-FR" sz="4400" spc="-1" strike="noStrike">
                <a:latin typeface="Arial"/>
              </a:rPr>
              <a:t>titre</a:t>
            </a:r>
            <a:endParaRPr b="0" lang="fr-FR" sz="4400" spc="-1" strike="noStrike">
              <a:latin typeface="Arial"/>
            </a:endParaRPr>
          </a:p>
        </p:txBody>
      </p:sp>
      <p:sp>
        <p:nvSpPr>
          <p:cNvPr id="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8880" cy="1144440"/>
          </a:xfrm>
          <a:prstGeom prst="rect">
            <a:avLst/>
          </a:prstGeom>
        </p:spPr>
        <p:txBody>
          <a:bodyPr lIns="0" rIns="0" tIns="0" bIns="0" anchor="ctr"/>
          <a:p>
            <a:r>
              <a:rPr b="0" lang="fr-FR" sz="1800" spc="-1" strike="noStrike">
                <a:latin typeface="Arial"/>
              </a:rPr>
              <a:t>Cliquez pour éditer le format du texte-titre</a:t>
            </a:r>
            <a:endParaRPr b="0" lang="fr-FR" sz="18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file://home/fab/Dev/altair/Docs/Guide%20utilisateurs.pptx#Diapo 37" TargetMode="Externa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file://home/fab/Dev/altair/Docs/Guide%20utilisateurs.pptx#Diapo 20"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827640" y="2637000"/>
            <a:ext cx="7554600" cy="1254960"/>
          </a:xfrm>
          <a:prstGeom prst="rect">
            <a:avLst/>
          </a:prstGeom>
          <a:noFill/>
          <a:ln>
            <a:noFill/>
          </a:ln>
        </p:spPr>
        <p:style>
          <a:lnRef idx="0"/>
          <a:fillRef idx="0"/>
          <a:effectRef idx="0"/>
          <a:fontRef idx="minor"/>
        </p:style>
        <p:txBody>
          <a:bodyPr lIns="0" rIns="0" tIns="0" bIns="0" anchor="b"/>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r>
              <a:rPr b="0" lang="fr-FR" sz="2400" spc="-1" strike="noStrike">
                <a:solidFill>
                  <a:srgbClr val="ffffff"/>
                </a:solidFill>
                <a:latin typeface="Times New Roman"/>
                <a:ea typeface="DejaVu Sans"/>
              </a:rPr>
              <a:t>Guide utilisateurs du logiciel Altaïr</a:t>
            </a:r>
            <a:endParaRPr b="0" lang="fr-FR" sz="2400" spc="-1" strike="noStrike">
              <a:latin typeface="Arial"/>
            </a:endParaRPr>
          </a:p>
          <a:p>
            <a:pPr algn="ctr">
              <a:lnSpc>
                <a:spcPct val="100000"/>
              </a:lnSpc>
            </a:pPr>
            <a:r>
              <a:rPr b="0" lang="fr-FR" sz="1600" spc="-1" strike="noStrike">
                <a:solidFill>
                  <a:srgbClr val="ffffff"/>
                </a:solidFill>
                <a:latin typeface="Times New Roman"/>
                <a:ea typeface="DejaVu Sans"/>
              </a:rPr>
              <a:t>Analyse des Lignes de Traitement, des Attributions Indemnitaires et Rémunérations diverses</a:t>
            </a: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r>
              <a:rPr b="0" lang="fr-FR" sz="2400" spc="-1" strike="noStrike">
                <a:solidFill>
                  <a:srgbClr val="ffffff"/>
                </a:solidFill>
                <a:latin typeface="Times New Roman"/>
                <a:ea typeface="DejaVu Sans"/>
              </a:rPr>
              <a:t>L’EXTRACTION DES DONNÉES DE LA PAYE</a:t>
            </a:r>
            <a:endParaRPr b="0" lang="fr-FR" sz="2400" spc="-1" strike="noStrike">
              <a:latin typeface="Arial"/>
            </a:endParaRPr>
          </a:p>
        </p:txBody>
      </p:sp>
      <p:sp>
        <p:nvSpPr>
          <p:cNvPr id="163" name="CustomShape 2"/>
          <p:cNvSpPr/>
          <p:nvPr/>
        </p:nvSpPr>
        <p:spPr>
          <a:xfrm>
            <a:off x="359640" y="3895200"/>
            <a:ext cx="8420040" cy="1724760"/>
          </a:xfrm>
          <a:prstGeom prst="rect">
            <a:avLst/>
          </a:prstGeom>
          <a:noFill/>
          <a:ln>
            <a:noFill/>
          </a:ln>
        </p:spPr>
        <p:style>
          <a:lnRef idx="0"/>
          <a:fillRef idx="0"/>
          <a:effectRef idx="0"/>
          <a:fontRef idx="minor"/>
        </p:style>
        <p:txBody>
          <a:bodyPr lIns="0" rIns="0" tIns="0" bIns="0"/>
          <a:p>
            <a:pPr algn="r">
              <a:lnSpc>
                <a:spcPct val="100000"/>
              </a:lnSpc>
            </a:pPr>
            <a:endParaRPr b="0" lang="fr-FR" sz="1800" spc="-1" strike="noStrike">
              <a:latin typeface="Arial"/>
            </a:endParaRPr>
          </a:p>
          <a:p>
            <a:pPr algn="r">
              <a:lnSpc>
                <a:spcPct val="100000"/>
              </a:lnSpc>
            </a:pPr>
            <a:endParaRPr b="0" lang="fr-FR" sz="1800" spc="-1" strike="noStrike">
              <a:latin typeface="Arial"/>
            </a:endParaRPr>
          </a:p>
          <a:p>
            <a:pPr algn="ctr">
              <a:lnSpc>
                <a:spcPct val="100000"/>
              </a:lnSpc>
            </a:pPr>
            <a:r>
              <a:rPr b="0" i="1" lang="fr-FR" sz="2000" spc="-1" strike="noStrike">
                <a:solidFill>
                  <a:srgbClr val="ffffff"/>
                </a:solidFill>
                <a:latin typeface="Times New Roman"/>
                <a:ea typeface="DejaVu Sans"/>
              </a:rPr>
              <a:t>Réalisé par Vitalia Le Boudec </a:t>
            </a:r>
            <a:endParaRPr b="0" lang="fr-FR" sz="2000" spc="-1" strike="noStrike">
              <a:latin typeface="Arial"/>
            </a:endParaRPr>
          </a:p>
          <a:p>
            <a:pPr algn="ctr">
              <a:lnSpc>
                <a:spcPct val="100000"/>
              </a:lnSpc>
            </a:pPr>
            <a:r>
              <a:rPr b="0" i="1" lang="fr-FR" sz="2000" spc="-1" strike="noStrike">
                <a:solidFill>
                  <a:srgbClr val="ffffff"/>
                </a:solidFill>
                <a:latin typeface="Times New Roman"/>
                <a:ea typeface="DejaVu Sans"/>
              </a:rPr>
              <a:t>et Fabrice Nicol</a:t>
            </a:r>
            <a:endParaRPr b="0" lang="fr-FR" sz="2000" spc="-1" strike="noStrike">
              <a:latin typeface="Arial"/>
            </a:endParaRPr>
          </a:p>
          <a:p>
            <a:pPr algn="ctr">
              <a:lnSpc>
                <a:spcPct val="100000"/>
              </a:lnSpc>
            </a:pPr>
            <a:endParaRPr b="0" lang="fr-FR" sz="2000" spc="-1" strike="noStrike">
              <a:latin typeface="Arial"/>
            </a:endParaRPr>
          </a:p>
          <a:p>
            <a:pPr algn="ctr">
              <a:lnSpc>
                <a:spcPct val="100000"/>
              </a:lnSpc>
            </a:pPr>
            <a:r>
              <a:rPr b="0" i="1" lang="fr-FR" sz="1600" spc="-1" strike="noStrike">
                <a:solidFill>
                  <a:srgbClr val="ffffff"/>
                </a:solidFill>
                <a:latin typeface="Times New Roman"/>
                <a:ea typeface="DejaVu Sans"/>
              </a:rPr>
              <a:t>Actualisé au 10 janvier 2018</a:t>
            </a:r>
            <a:endParaRPr b="0" lang="fr-FR"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7883640" y="6321600"/>
            <a:ext cx="894960" cy="174240"/>
          </a:xfrm>
          <a:prstGeom prst="rect">
            <a:avLst/>
          </a:prstGeom>
          <a:noFill/>
          <a:ln>
            <a:noFill/>
          </a:ln>
        </p:spPr>
        <p:style>
          <a:lnRef idx="0"/>
          <a:fillRef idx="0"/>
          <a:effectRef idx="0"/>
          <a:fontRef idx="minor"/>
        </p:style>
      </p:sp>
      <p:sp>
        <p:nvSpPr>
          <p:cNvPr id="220" name="CustomShape 2"/>
          <p:cNvSpPr/>
          <p:nvPr/>
        </p:nvSpPr>
        <p:spPr>
          <a:xfrm>
            <a:off x="0" y="20880"/>
            <a:ext cx="9139320" cy="480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sp>
        <p:nvSpPr>
          <p:cNvPr id="221" name="CustomShape 3"/>
          <p:cNvSpPr/>
          <p:nvPr/>
        </p:nvSpPr>
        <p:spPr>
          <a:xfrm>
            <a:off x="72000" y="3810960"/>
            <a:ext cx="9102600" cy="17319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Calibri"/>
                <a:ea typeface="DejaVu Sans"/>
              </a:rPr>
              <a:t>Le menu « fichier » permet de gérer l’exécution du rapport Altaïr :</a:t>
            </a:r>
            <a:endParaRPr b="0" lang="fr-FR" sz="1800" spc="-1" strike="noStrike">
              <a:latin typeface="Arial"/>
            </a:endParaRPr>
          </a:p>
          <a:p>
            <a:pPr lvl="1" marL="743040" indent="-281160">
              <a:lnSpc>
                <a:spcPct val="100000"/>
              </a:lnSpc>
              <a:buClr>
                <a:srgbClr val="000000"/>
              </a:buClr>
              <a:buFont typeface="StarSymbol"/>
              <a:buChar char="-"/>
            </a:pPr>
            <a:r>
              <a:rPr b="0" lang="fr-FR" sz="1800" spc="-1" strike="noStrike">
                <a:solidFill>
                  <a:srgbClr val="000000"/>
                </a:solidFill>
                <a:latin typeface="Calibri"/>
                <a:ea typeface="DejaVu Sans"/>
              </a:rPr>
              <a:t>Créer un nouveau projet et ouvrir le projet du rapport </a:t>
            </a:r>
            <a:endParaRPr b="0" lang="fr-FR" sz="1800" spc="-1" strike="noStrike">
              <a:latin typeface="Arial"/>
            </a:endParaRPr>
          </a:p>
          <a:p>
            <a:pPr lvl="1" marL="743040" indent="-281160">
              <a:lnSpc>
                <a:spcPct val="100000"/>
              </a:lnSpc>
              <a:buClr>
                <a:srgbClr val="000000"/>
              </a:buClr>
              <a:buFont typeface="StarSymbol"/>
              <a:buChar char="-"/>
            </a:pPr>
            <a:r>
              <a:rPr b="0" lang="fr-FR" sz="1800" spc="-1" strike="noStrike">
                <a:solidFill>
                  <a:srgbClr val="000000"/>
                </a:solidFill>
                <a:latin typeface="Calibri"/>
                <a:ea typeface="DejaVu Sans"/>
              </a:rPr>
              <a:t>Enregistrer et exporter le projet du rapport</a:t>
            </a:r>
            <a:endParaRPr b="0" lang="fr-FR" sz="1800" spc="-1" strike="noStrike">
              <a:latin typeface="Arial"/>
            </a:endParaRPr>
          </a:p>
          <a:p>
            <a:pPr lvl="1" marL="743040" indent="-281160">
              <a:lnSpc>
                <a:spcPct val="100000"/>
              </a:lnSpc>
              <a:buClr>
                <a:srgbClr val="000000"/>
              </a:buClr>
              <a:buFont typeface="StarSymbol"/>
              <a:buChar char="-"/>
            </a:pPr>
            <a:r>
              <a:rPr b="0" lang="fr-FR" sz="1800" spc="-1" strike="noStrike">
                <a:solidFill>
                  <a:srgbClr val="000000"/>
                </a:solidFill>
                <a:latin typeface="Calibri"/>
                <a:ea typeface="DejaVu Sans"/>
              </a:rPr>
              <a:t>Archiver et désarchiver le rapport</a:t>
            </a:r>
            <a:endParaRPr b="0" lang="fr-FR" sz="1800" spc="-1" strike="noStrike">
              <a:latin typeface="Arial"/>
            </a:endParaRPr>
          </a:p>
          <a:p>
            <a:pPr lvl="1" marL="743040" indent="-281160">
              <a:lnSpc>
                <a:spcPct val="100000"/>
              </a:lnSpc>
              <a:buClr>
                <a:srgbClr val="000000"/>
              </a:buClr>
              <a:buFont typeface="StarSymbol"/>
              <a:buChar char="-"/>
            </a:pPr>
            <a:r>
              <a:rPr b="0" lang="fr-FR" sz="1800" spc="-1" strike="noStrike">
                <a:solidFill>
                  <a:srgbClr val="000000"/>
                </a:solidFill>
                <a:latin typeface="Calibri"/>
                <a:ea typeface="DejaVu Sans"/>
              </a:rPr>
              <a:t>Fermer le projet du rapport</a:t>
            </a:r>
            <a:endParaRPr b="0" lang="fr-FR" sz="1800" spc="-1" strike="noStrike">
              <a:latin typeface="Arial"/>
            </a:endParaRPr>
          </a:p>
          <a:p>
            <a:pPr>
              <a:lnSpc>
                <a:spcPct val="100000"/>
              </a:lnSpc>
            </a:pPr>
            <a:endParaRPr b="0" lang="fr-FR" sz="1800" spc="-1" strike="noStrike">
              <a:latin typeface="Arial"/>
            </a:endParaRPr>
          </a:p>
        </p:txBody>
      </p:sp>
      <p:sp>
        <p:nvSpPr>
          <p:cNvPr id="222"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8DC4CA77-359E-4BE7-95C3-98D6B185509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23" name="CustomShape 5"/>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24" name="" descr=""/>
          <p:cNvPicPr/>
          <p:nvPr/>
        </p:nvPicPr>
        <p:blipFill>
          <a:blip r:embed="rId1"/>
          <a:srcRect l="0" t="0" r="0" b="51284"/>
          <a:stretch/>
        </p:blipFill>
        <p:spPr>
          <a:xfrm>
            <a:off x="2160" y="975600"/>
            <a:ext cx="9142560" cy="26229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7883640" y="6321600"/>
            <a:ext cx="894960" cy="174240"/>
          </a:xfrm>
          <a:prstGeom prst="rect">
            <a:avLst/>
          </a:prstGeom>
          <a:noFill/>
          <a:ln>
            <a:noFill/>
          </a:ln>
        </p:spPr>
        <p:style>
          <a:lnRef idx="0"/>
          <a:fillRef idx="0"/>
          <a:effectRef idx="0"/>
          <a:fontRef idx="minor"/>
        </p:style>
      </p:sp>
      <p:sp>
        <p:nvSpPr>
          <p:cNvPr id="226" name="CustomShape 2"/>
          <p:cNvSpPr/>
          <p:nvPr/>
        </p:nvSpPr>
        <p:spPr>
          <a:xfrm>
            <a:off x="179640" y="5398560"/>
            <a:ext cx="9102600" cy="6346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Par défaut, la barre d’outils du menu « fichier » s’affiche avec 16 icônes.</a:t>
            </a:r>
            <a:endParaRPr b="0" lang="fr-FR" sz="1800" spc="-1" strike="noStrike">
              <a:latin typeface="Arial"/>
            </a:endParaRPr>
          </a:p>
        </p:txBody>
      </p:sp>
      <p:sp>
        <p:nvSpPr>
          <p:cNvPr id="227"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D17FA8FB-4D8B-4E50-B7B1-DFC1A9D550B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28" name="CustomShape 4"/>
          <p:cNvSpPr/>
          <p:nvPr/>
        </p:nvSpPr>
        <p:spPr>
          <a:xfrm>
            <a:off x="245160" y="2547000"/>
            <a:ext cx="259920" cy="3502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a:t>
            </a:r>
            <a:endParaRPr b="0" lang="fr-FR" sz="1800" spc="-1" strike="noStrike">
              <a:latin typeface="Arial"/>
            </a:endParaRPr>
          </a:p>
        </p:txBody>
      </p:sp>
      <p:sp>
        <p:nvSpPr>
          <p:cNvPr id="229" name="CustomShape 5"/>
          <p:cNvSpPr/>
          <p:nvPr/>
        </p:nvSpPr>
        <p:spPr>
          <a:xfrm>
            <a:off x="812160" y="2535120"/>
            <a:ext cx="261720" cy="3006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2</a:t>
            </a:r>
            <a:endParaRPr b="0" lang="fr-FR" sz="1800" spc="-1" strike="noStrike">
              <a:latin typeface="Arial"/>
            </a:endParaRPr>
          </a:p>
        </p:txBody>
      </p:sp>
      <p:sp>
        <p:nvSpPr>
          <p:cNvPr id="230" name="CustomShape 6"/>
          <p:cNvSpPr/>
          <p:nvPr/>
        </p:nvSpPr>
        <p:spPr>
          <a:xfrm>
            <a:off x="1317600" y="2532600"/>
            <a:ext cx="276120" cy="434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3</a:t>
            </a:r>
            <a:endParaRPr b="0" lang="fr-FR" sz="1800" spc="-1" strike="noStrike">
              <a:latin typeface="Arial"/>
            </a:endParaRPr>
          </a:p>
        </p:txBody>
      </p:sp>
      <p:sp>
        <p:nvSpPr>
          <p:cNvPr id="231" name="CustomShape 7"/>
          <p:cNvSpPr/>
          <p:nvPr/>
        </p:nvSpPr>
        <p:spPr>
          <a:xfrm>
            <a:off x="1755360" y="2506320"/>
            <a:ext cx="321120" cy="3391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4</a:t>
            </a:r>
            <a:endParaRPr b="0" lang="fr-FR" sz="1800" spc="-1" strike="noStrike">
              <a:latin typeface="Arial"/>
            </a:endParaRPr>
          </a:p>
        </p:txBody>
      </p:sp>
      <p:sp>
        <p:nvSpPr>
          <p:cNvPr id="232" name="CustomShape 8"/>
          <p:cNvSpPr/>
          <p:nvPr/>
        </p:nvSpPr>
        <p:spPr>
          <a:xfrm>
            <a:off x="2262240" y="2506320"/>
            <a:ext cx="299880" cy="3610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5</a:t>
            </a:r>
            <a:endParaRPr b="0" lang="fr-FR" sz="1800" spc="-1" strike="noStrike">
              <a:latin typeface="Arial"/>
            </a:endParaRPr>
          </a:p>
        </p:txBody>
      </p:sp>
      <p:sp>
        <p:nvSpPr>
          <p:cNvPr id="233" name="CustomShape 9"/>
          <p:cNvSpPr/>
          <p:nvPr/>
        </p:nvSpPr>
        <p:spPr>
          <a:xfrm>
            <a:off x="2801160" y="2506320"/>
            <a:ext cx="199440" cy="353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6</a:t>
            </a:r>
            <a:endParaRPr b="0" lang="fr-FR" sz="1800" spc="-1" strike="noStrike">
              <a:latin typeface="Arial"/>
            </a:endParaRPr>
          </a:p>
        </p:txBody>
      </p:sp>
      <p:sp>
        <p:nvSpPr>
          <p:cNvPr id="234" name="CustomShape 10"/>
          <p:cNvSpPr/>
          <p:nvPr/>
        </p:nvSpPr>
        <p:spPr>
          <a:xfrm flipH="1">
            <a:off x="3203280" y="2499840"/>
            <a:ext cx="401400" cy="4550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7</a:t>
            </a:r>
            <a:endParaRPr b="0" lang="fr-FR" sz="1800" spc="-1" strike="noStrike">
              <a:latin typeface="Arial"/>
            </a:endParaRPr>
          </a:p>
        </p:txBody>
      </p:sp>
      <p:sp>
        <p:nvSpPr>
          <p:cNvPr id="235" name="CustomShape 11"/>
          <p:cNvSpPr/>
          <p:nvPr/>
        </p:nvSpPr>
        <p:spPr>
          <a:xfrm flipH="1">
            <a:off x="3835800" y="2508840"/>
            <a:ext cx="298080" cy="3992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8</a:t>
            </a:r>
            <a:endParaRPr b="0" lang="fr-FR" sz="1800" spc="-1" strike="noStrike">
              <a:latin typeface="Arial"/>
            </a:endParaRPr>
          </a:p>
        </p:txBody>
      </p:sp>
      <p:sp>
        <p:nvSpPr>
          <p:cNvPr id="236" name="CustomShape 12"/>
          <p:cNvSpPr/>
          <p:nvPr/>
        </p:nvSpPr>
        <p:spPr>
          <a:xfrm>
            <a:off x="4338360" y="2506320"/>
            <a:ext cx="303120" cy="3607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9</a:t>
            </a:r>
            <a:endParaRPr b="0" lang="fr-FR" sz="1800" spc="-1" strike="noStrike">
              <a:latin typeface="Arial"/>
            </a:endParaRPr>
          </a:p>
        </p:txBody>
      </p:sp>
      <p:sp>
        <p:nvSpPr>
          <p:cNvPr id="237" name="CustomShape 13"/>
          <p:cNvSpPr/>
          <p:nvPr/>
        </p:nvSpPr>
        <p:spPr>
          <a:xfrm>
            <a:off x="4728960" y="2511720"/>
            <a:ext cx="429840" cy="4302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10</a:t>
            </a:r>
            <a:endParaRPr b="0" lang="fr-FR" sz="1800" spc="-1" strike="noStrike">
              <a:latin typeface="Arial"/>
            </a:endParaRPr>
          </a:p>
        </p:txBody>
      </p:sp>
      <p:sp>
        <p:nvSpPr>
          <p:cNvPr id="238" name="CustomShape 14"/>
          <p:cNvSpPr/>
          <p:nvPr/>
        </p:nvSpPr>
        <p:spPr>
          <a:xfrm>
            <a:off x="7182360" y="2514600"/>
            <a:ext cx="551520" cy="5648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15</a:t>
            </a:r>
            <a:endParaRPr b="0" lang="fr-FR" sz="1800" spc="-1" strike="noStrike">
              <a:latin typeface="Arial"/>
            </a:endParaRPr>
          </a:p>
        </p:txBody>
      </p:sp>
      <p:sp>
        <p:nvSpPr>
          <p:cNvPr id="239" name="CustomShape 15"/>
          <p:cNvSpPr/>
          <p:nvPr/>
        </p:nvSpPr>
        <p:spPr>
          <a:xfrm>
            <a:off x="5736600" y="2514960"/>
            <a:ext cx="429840" cy="3387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12</a:t>
            </a:r>
            <a:endParaRPr b="0" lang="fr-FR" sz="1800" spc="-1" strike="noStrike">
              <a:latin typeface="Arial"/>
            </a:endParaRPr>
          </a:p>
        </p:txBody>
      </p:sp>
      <p:sp>
        <p:nvSpPr>
          <p:cNvPr id="240" name="CustomShape 16"/>
          <p:cNvSpPr/>
          <p:nvPr/>
        </p:nvSpPr>
        <p:spPr>
          <a:xfrm>
            <a:off x="6187320" y="2511720"/>
            <a:ext cx="450000" cy="3931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13</a:t>
            </a:r>
            <a:endParaRPr b="0" lang="fr-FR" sz="1800" spc="-1" strike="noStrike">
              <a:latin typeface="Arial"/>
            </a:endParaRPr>
          </a:p>
        </p:txBody>
      </p:sp>
      <p:sp>
        <p:nvSpPr>
          <p:cNvPr id="241" name="CustomShape 17"/>
          <p:cNvSpPr/>
          <p:nvPr/>
        </p:nvSpPr>
        <p:spPr>
          <a:xfrm flipH="1">
            <a:off x="6612840" y="2521440"/>
            <a:ext cx="537840" cy="4802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14</a:t>
            </a:r>
            <a:endParaRPr b="0" lang="fr-FR" sz="1800" spc="-1" strike="noStrike">
              <a:latin typeface="Arial"/>
            </a:endParaRPr>
          </a:p>
        </p:txBody>
      </p:sp>
      <p:sp>
        <p:nvSpPr>
          <p:cNvPr id="242" name="CustomShape 18"/>
          <p:cNvSpPr/>
          <p:nvPr/>
        </p:nvSpPr>
        <p:spPr>
          <a:xfrm>
            <a:off x="5295960" y="2506320"/>
            <a:ext cx="411480" cy="4950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11</a:t>
            </a:r>
            <a:endParaRPr b="0" lang="fr-FR" sz="1800" spc="-1" strike="noStrike">
              <a:latin typeface="Arial"/>
            </a:endParaRPr>
          </a:p>
        </p:txBody>
      </p:sp>
      <p:sp>
        <p:nvSpPr>
          <p:cNvPr id="243" name="CustomShape 19"/>
          <p:cNvSpPr/>
          <p:nvPr/>
        </p:nvSpPr>
        <p:spPr>
          <a:xfrm>
            <a:off x="7673760" y="2517480"/>
            <a:ext cx="382320" cy="5155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16</a:t>
            </a:r>
            <a:endParaRPr b="0" lang="fr-FR" sz="1800" spc="-1" strike="noStrike">
              <a:latin typeface="Arial"/>
            </a:endParaRPr>
          </a:p>
        </p:txBody>
      </p:sp>
      <p:sp>
        <p:nvSpPr>
          <p:cNvPr id="244" name="CustomShape 20"/>
          <p:cNvSpPr/>
          <p:nvPr/>
        </p:nvSpPr>
        <p:spPr>
          <a:xfrm>
            <a:off x="1500840" y="1537560"/>
            <a:ext cx="360" cy="10458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5" name="CustomShape 21"/>
          <p:cNvSpPr/>
          <p:nvPr/>
        </p:nvSpPr>
        <p:spPr>
          <a:xfrm>
            <a:off x="971640" y="162000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6" name="CustomShape 22"/>
          <p:cNvSpPr/>
          <p:nvPr/>
        </p:nvSpPr>
        <p:spPr>
          <a:xfrm flipH="1">
            <a:off x="1869840" y="16023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7" name="CustomShape 23"/>
          <p:cNvSpPr/>
          <p:nvPr/>
        </p:nvSpPr>
        <p:spPr>
          <a:xfrm>
            <a:off x="2376000" y="158400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8" name="CustomShape 24"/>
          <p:cNvSpPr/>
          <p:nvPr/>
        </p:nvSpPr>
        <p:spPr>
          <a:xfrm>
            <a:off x="403200" y="161604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9" name="CustomShape 25"/>
          <p:cNvSpPr/>
          <p:nvPr/>
        </p:nvSpPr>
        <p:spPr>
          <a:xfrm>
            <a:off x="2882880" y="160992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0" name="CustomShape 26"/>
          <p:cNvSpPr/>
          <p:nvPr/>
        </p:nvSpPr>
        <p:spPr>
          <a:xfrm>
            <a:off x="3344400" y="15969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1" name="CustomShape 27"/>
          <p:cNvSpPr/>
          <p:nvPr/>
        </p:nvSpPr>
        <p:spPr>
          <a:xfrm>
            <a:off x="3989160" y="160992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2" name="CustomShape 28"/>
          <p:cNvSpPr/>
          <p:nvPr/>
        </p:nvSpPr>
        <p:spPr>
          <a:xfrm>
            <a:off x="4472280" y="15879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3" name="CustomShape 29"/>
          <p:cNvSpPr/>
          <p:nvPr/>
        </p:nvSpPr>
        <p:spPr>
          <a:xfrm>
            <a:off x="1109160" y="3129120"/>
            <a:ext cx="3478320" cy="21168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cc"/>
                </a:solidFill>
                <a:latin typeface="Calibri"/>
                <a:ea typeface="DejaVu Sans"/>
              </a:rPr>
              <a:t>1-Nouveau projet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2-Enregistrer le projet comme</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3-Exporter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4-Archiver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5-Désarchiver le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6-Fermer le projet du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7-Quitter</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8-Plein écran/Réduire</a:t>
            </a:r>
            <a:endParaRPr b="0" lang="fr-FR" sz="1600" spc="-1" strike="noStrike">
              <a:latin typeface="Arial"/>
            </a:endParaRPr>
          </a:p>
          <a:p>
            <a:pPr>
              <a:lnSpc>
                <a:spcPct val="100000"/>
              </a:lnSpc>
            </a:pPr>
            <a:endParaRPr b="0" lang="fr-FR" sz="1600" spc="-1" strike="noStrike">
              <a:latin typeface="Arial"/>
            </a:endParaRPr>
          </a:p>
        </p:txBody>
      </p:sp>
      <p:sp>
        <p:nvSpPr>
          <p:cNvPr id="254" name="CustomShape 30"/>
          <p:cNvSpPr/>
          <p:nvPr/>
        </p:nvSpPr>
        <p:spPr>
          <a:xfrm>
            <a:off x="4929840" y="15969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5" name="CustomShape 31"/>
          <p:cNvSpPr/>
          <p:nvPr/>
        </p:nvSpPr>
        <p:spPr>
          <a:xfrm>
            <a:off x="5496120" y="15969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6" name="CustomShape 32"/>
          <p:cNvSpPr/>
          <p:nvPr/>
        </p:nvSpPr>
        <p:spPr>
          <a:xfrm>
            <a:off x="5952960" y="159192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7" name="CustomShape 33"/>
          <p:cNvSpPr/>
          <p:nvPr/>
        </p:nvSpPr>
        <p:spPr>
          <a:xfrm>
            <a:off x="6409800" y="15843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8" name="CustomShape 34"/>
          <p:cNvSpPr/>
          <p:nvPr/>
        </p:nvSpPr>
        <p:spPr>
          <a:xfrm>
            <a:off x="6846480" y="159192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9" name="CustomShape 35"/>
          <p:cNvSpPr/>
          <p:nvPr/>
        </p:nvSpPr>
        <p:spPr>
          <a:xfrm>
            <a:off x="7433280" y="161028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0" name="CustomShape 36"/>
          <p:cNvSpPr/>
          <p:nvPr/>
        </p:nvSpPr>
        <p:spPr>
          <a:xfrm>
            <a:off x="7907760" y="160992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1" name="CustomShape 37"/>
          <p:cNvSpPr/>
          <p:nvPr/>
        </p:nvSpPr>
        <p:spPr>
          <a:xfrm>
            <a:off x="4857840" y="3112920"/>
            <a:ext cx="4780440" cy="2024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cc"/>
                </a:solidFill>
                <a:latin typeface="Calibri"/>
                <a:ea typeface="DejaVu Sans"/>
              </a:rPr>
              <a:t>9-Ouvrir/Fermer les messages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10-Ouvrir/Fermer le gestionnaire de fichiers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11-Lancer l’analyse des données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12-Créer la base de données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13-Nettoyer la base de données.csv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14-Ouvrir le répertoire des bases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15-Options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16-Configurer l’interface</a:t>
            </a:r>
            <a:endParaRPr b="0" lang="fr-FR" sz="1600" spc="-1" strike="noStrike">
              <a:latin typeface="Arial"/>
            </a:endParaRPr>
          </a:p>
        </p:txBody>
      </p:sp>
      <p:sp>
        <p:nvSpPr>
          <p:cNvPr id="262" name="CustomShape 38"/>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263" name="CustomShape 39"/>
          <p:cNvSpPr/>
          <p:nvPr/>
        </p:nvSpPr>
        <p:spPr>
          <a:xfrm>
            <a:off x="0" y="20880"/>
            <a:ext cx="9139320" cy="480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pic>
        <p:nvPicPr>
          <p:cNvPr id="264" name="" descr=""/>
          <p:cNvPicPr/>
          <p:nvPr/>
        </p:nvPicPr>
        <p:blipFill>
          <a:blip r:embed="rId1"/>
          <a:srcRect l="0" t="0" r="51184" b="87339"/>
          <a:stretch/>
        </p:blipFill>
        <p:spPr>
          <a:xfrm>
            <a:off x="-141840" y="393840"/>
            <a:ext cx="8276760" cy="12607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266" name="CustomShape 2"/>
          <p:cNvSpPr/>
          <p:nvPr/>
        </p:nvSpPr>
        <p:spPr>
          <a:xfrm>
            <a:off x="7883640" y="6321600"/>
            <a:ext cx="894960" cy="174240"/>
          </a:xfrm>
          <a:prstGeom prst="rect">
            <a:avLst/>
          </a:prstGeom>
          <a:noFill/>
          <a:ln>
            <a:noFill/>
          </a:ln>
        </p:spPr>
        <p:style>
          <a:lnRef idx="0"/>
          <a:fillRef idx="0"/>
          <a:effectRef idx="0"/>
          <a:fontRef idx="minor"/>
        </p:style>
      </p:sp>
      <p:sp>
        <p:nvSpPr>
          <p:cNvPr id="267" name="CustomShape 3"/>
          <p:cNvSpPr/>
          <p:nvPr/>
        </p:nvSpPr>
        <p:spPr>
          <a:xfrm>
            <a:off x="288000" y="188640"/>
            <a:ext cx="870948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éDITER</a:t>
            </a:r>
            <a:endParaRPr b="0" lang="fr-FR" sz="2400" spc="-1" strike="noStrike">
              <a:latin typeface="Arial"/>
            </a:endParaRPr>
          </a:p>
        </p:txBody>
      </p:sp>
      <p:sp>
        <p:nvSpPr>
          <p:cNvPr id="268" name="CustomShape 4"/>
          <p:cNvSpPr/>
          <p:nvPr/>
        </p:nvSpPr>
        <p:spPr>
          <a:xfrm>
            <a:off x="214560" y="3475800"/>
            <a:ext cx="8551440" cy="2503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Ouvrir l’application en plein écran ou en réduction</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les messages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de fichiers</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du projet de rapport (ou « tableau de bord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Effacer le log</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Editer le projet du rapport courant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Extraire des bulletins de paye</a:t>
            </a:r>
            <a:endParaRPr b="0" lang="fr-FR" sz="1800" spc="-1" strike="noStrike">
              <a:latin typeface="Arial"/>
            </a:endParaRPr>
          </a:p>
        </p:txBody>
      </p:sp>
      <p:sp>
        <p:nvSpPr>
          <p:cNvPr id="269"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DEBE826F-33D4-4E59-9AA3-35FE5F87B89C}"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70" name="Image 4" descr=""/>
          <p:cNvPicPr/>
          <p:nvPr/>
        </p:nvPicPr>
        <p:blipFill>
          <a:blip r:embed="rId1"/>
          <a:srcRect l="0" t="0" r="38678" b="79508"/>
          <a:stretch/>
        </p:blipFill>
        <p:spPr>
          <a:xfrm>
            <a:off x="299160" y="1328040"/>
            <a:ext cx="8718840" cy="1818360"/>
          </a:xfrm>
          <a:prstGeom prst="rect">
            <a:avLst/>
          </a:prstGeom>
          <a:ln>
            <a:noFill/>
          </a:ln>
        </p:spPr>
      </p:pic>
      <p:sp>
        <p:nvSpPr>
          <p:cNvPr id="271" name="CustomShape 6"/>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7883640" y="6321600"/>
            <a:ext cx="894960" cy="174240"/>
          </a:xfrm>
          <a:prstGeom prst="rect">
            <a:avLst/>
          </a:prstGeom>
          <a:noFill/>
          <a:ln>
            <a:noFill/>
          </a:ln>
        </p:spPr>
        <p:style>
          <a:lnRef idx="0"/>
          <a:fillRef idx="0"/>
          <a:effectRef idx="0"/>
          <a:fontRef idx="minor"/>
        </p:style>
      </p:sp>
      <p:sp>
        <p:nvSpPr>
          <p:cNvPr id="273" name="CustomShape 2"/>
          <p:cNvSpPr/>
          <p:nvPr/>
        </p:nvSpPr>
        <p:spPr>
          <a:xfrm>
            <a:off x="8640" y="113040"/>
            <a:ext cx="9132120" cy="532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LANCER</a:t>
            </a:r>
            <a:endParaRPr b="0" lang="fr-FR" sz="2400" spc="-1" strike="noStrike">
              <a:latin typeface="Arial"/>
            </a:endParaRPr>
          </a:p>
        </p:txBody>
      </p:sp>
      <p:sp>
        <p:nvSpPr>
          <p:cNvPr id="274" name="CustomShape 3"/>
          <p:cNvSpPr/>
          <p:nvPr/>
        </p:nvSpPr>
        <p:spPr>
          <a:xfrm>
            <a:off x="214200" y="3548520"/>
            <a:ext cx="8712000" cy="1457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Lancer » permet de : </a:t>
            </a:r>
            <a:endParaRPr b="0" lang="fr-FR" sz="1800" spc="-1" strike="noStrike">
              <a:latin typeface="Arial"/>
            </a:endParaRPr>
          </a:p>
          <a:p>
            <a:pPr lvl="2" marL="914400" indent="-281160">
              <a:lnSpc>
                <a:spcPct val="100000"/>
              </a:lnSpc>
              <a:buClr>
                <a:srgbClr val="000000"/>
              </a:buClr>
              <a:buFont typeface="StarSymbol"/>
              <a:buChar char="-"/>
            </a:pPr>
            <a:r>
              <a:rPr b="0" lang="fr-FR" sz="1800" spc="-1" strike="noStrike">
                <a:solidFill>
                  <a:srgbClr val="000000"/>
                </a:solidFill>
                <a:latin typeface="Calibri"/>
                <a:ea typeface="DejaVu Sans"/>
              </a:rPr>
              <a:t>Lancer l’analyse des données dématérialisées de la paye </a:t>
            </a:r>
            <a:endParaRPr b="0" lang="fr-FR" sz="1800" spc="-1" strike="noStrike">
              <a:latin typeface="Arial"/>
            </a:endParaRPr>
          </a:p>
          <a:p>
            <a:pPr lvl="2" marL="914400" indent="-281160">
              <a:lnSpc>
                <a:spcPct val="100000"/>
              </a:lnSpc>
              <a:buClr>
                <a:srgbClr val="000000"/>
              </a:buClr>
              <a:buFont typeface="StarSymbol"/>
              <a:buChar char="-"/>
            </a:pPr>
            <a:r>
              <a:rPr b="0" lang="fr-FR" sz="1800" spc="-1" strike="noStrike">
                <a:solidFill>
                  <a:srgbClr val="000000"/>
                </a:solidFill>
                <a:latin typeface="Calibri"/>
                <a:ea typeface="DejaVu Sans"/>
              </a:rPr>
              <a:t>Créer la base de données au format csv (ou extraire les bulletins voir diapo précédente)</a:t>
            </a:r>
            <a:endParaRPr b="0" lang="fr-FR" sz="1800" spc="-1" strike="noStrike">
              <a:latin typeface="Arial"/>
            </a:endParaRPr>
          </a:p>
          <a:p>
            <a:pPr lvl="2" marL="914400" indent="-281160">
              <a:lnSpc>
                <a:spcPct val="100000"/>
              </a:lnSpc>
              <a:buClr>
                <a:srgbClr val="000000"/>
              </a:buClr>
              <a:buFont typeface="StarSymbol"/>
              <a:buChar char="-"/>
            </a:pPr>
            <a:r>
              <a:rPr b="0" lang="fr-FR" sz="1800" spc="-1" strike="noStrike">
                <a:solidFill>
                  <a:srgbClr val="000000"/>
                </a:solidFill>
                <a:latin typeface="Calibri"/>
                <a:ea typeface="DejaVu Sans"/>
              </a:rPr>
              <a:t>Anonymiser la base de données </a:t>
            </a:r>
            <a:endParaRPr b="0" lang="fr-FR" sz="1800" spc="-1" strike="noStrike">
              <a:latin typeface="Arial"/>
            </a:endParaRPr>
          </a:p>
          <a:p>
            <a:pPr lvl="2" marL="914400" indent="-281160">
              <a:lnSpc>
                <a:spcPct val="100000"/>
              </a:lnSpc>
              <a:buClr>
                <a:srgbClr val="000000"/>
              </a:buClr>
              <a:buFont typeface="StarSymbol"/>
              <a:buChar char="-"/>
            </a:pPr>
            <a:r>
              <a:rPr b="0" lang="fr-FR" sz="1800" spc="-1" strike="noStrike">
                <a:solidFill>
                  <a:srgbClr val="000000"/>
                </a:solidFill>
                <a:latin typeface="Calibri"/>
                <a:ea typeface="DejaVu Sans"/>
              </a:rPr>
              <a:t>Ouvrir le répertoire des bases de données csv </a:t>
            </a:r>
            <a:endParaRPr b="0" lang="fr-FR" sz="1800" spc="-1" strike="noStrike">
              <a:latin typeface="Arial"/>
            </a:endParaRPr>
          </a:p>
        </p:txBody>
      </p:sp>
      <p:sp>
        <p:nvSpPr>
          <p:cNvPr id="275"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BA6CA46A-318C-4D70-AFB7-9819C9F0AD27}"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76" name="Image 3" descr=""/>
          <p:cNvPicPr/>
          <p:nvPr/>
        </p:nvPicPr>
        <p:blipFill>
          <a:blip r:embed="rId1"/>
          <a:srcRect l="0" t="0" r="39906" b="82680"/>
          <a:stretch/>
        </p:blipFill>
        <p:spPr>
          <a:xfrm>
            <a:off x="56880" y="1503000"/>
            <a:ext cx="9035280" cy="1625040"/>
          </a:xfrm>
          <a:prstGeom prst="rect">
            <a:avLst/>
          </a:prstGeom>
          <a:ln>
            <a:noFill/>
          </a:ln>
        </p:spPr>
      </p:pic>
      <p:sp>
        <p:nvSpPr>
          <p:cNvPr id="277" name="CustomShape 5"/>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7883640" y="6321600"/>
            <a:ext cx="894960" cy="174240"/>
          </a:xfrm>
          <a:prstGeom prst="rect">
            <a:avLst/>
          </a:prstGeom>
          <a:noFill/>
          <a:ln>
            <a:noFill/>
          </a:ln>
        </p:spPr>
        <p:style>
          <a:lnRef idx="0"/>
          <a:fillRef idx="0"/>
          <a:effectRef idx="0"/>
          <a:fontRef idx="minor"/>
        </p:style>
      </p:sp>
      <p:sp>
        <p:nvSpPr>
          <p:cNvPr id="279" name="CustomShape 2"/>
          <p:cNvSpPr/>
          <p:nvPr/>
        </p:nvSpPr>
        <p:spPr>
          <a:xfrm>
            <a:off x="0" y="188640"/>
            <a:ext cx="910260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CONFIGURER</a:t>
            </a:r>
            <a:endParaRPr b="0" lang="fr-FR" sz="2400" spc="-1" strike="noStrike">
              <a:latin typeface="Arial"/>
            </a:endParaRPr>
          </a:p>
        </p:txBody>
      </p:sp>
      <p:sp>
        <p:nvSpPr>
          <p:cNvPr id="280" name="CustomShape 3"/>
          <p:cNvSpPr/>
          <p:nvPr/>
        </p:nvSpPr>
        <p:spPr>
          <a:xfrm>
            <a:off x="325440" y="3658680"/>
            <a:ext cx="8892000" cy="1300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Configurer » permet la configuration technique des données de l’interface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Altaïr à partir de deux menus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00"/>
                </a:solidFill>
                <a:latin typeface="Calibri"/>
                <a:ea typeface="DejaVu Sans"/>
              </a:rPr>
              <a:t>Options, qui ouvre le </a:t>
            </a:r>
            <a:r>
              <a:rPr b="1" lang="fr-FR" sz="1800" spc="-1" strike="noStrike">
                <a:solidFill>
                  <a:srgbClr val="ff0000"/>
                </a:solidFill>
                <a:latin typeface="Calibri"/>
                <a:ea typeface="DejaVu Sans"/>
              </a:rPr>
              <a:t>dialogue des paramètres (ou : des options)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Configurer l’interface, qui ouvre le </a:t>
            </a:r>
            <a:r>
              <a:rPr b="1" lang="fr-FR" sz="1800" spc="-1" strike="noStrike">
                <a:solidFill>
                  <a:srgbClr val="ff0000"/>
                </a:solidFill>
                <a:latin typeface="Calibri"/>
                <a:ea typeface="DejaVu Sans"/>
              </a:rPr>
              <a:t>dialogue de configuration</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premier dialogue précise les paramètres du processus d’extraction des données.</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second dialogue configure l’interface graphique elle-même.</a:t>
            </a:r>
            <a:endParaRPr b="0" lang="fr-FR" sz="1800" spc="-1" strike="noStrike">
              <a:latin typeface="Arial"/>
            </a:endParaRPr>
          </a:p>
        </p:txBody>
      </p:sp>
      <p:sp>
        <p:nvSpPr>
          <p:cNvPr id="281"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BA867348-441C-40DC-B9B6-999468ED19D5}"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82" name="Image 4" descr=""/>
          <p:cNvPicPr/>
          <p:nvPr/>
        </p:nvPicPr>
        <p:blipFill>
          <a:blip r:embed="rId1"/>
          <a:srcRect l="0" t="0" r="38397" b="86453"/>
          <a:stretch/>
        </p:blipFill>
        <p:spPr>
          <a:xfrm>
            <a:off x="795240" y="2004480"/>
            <a:ext cx="7638120" cy="1046880"/>
          </a:xfrm>
          <a:prstGeom prst="rect">
            <a:avLst/>
          </a:prstGeom>
          <a:ln>
            <a:noFill/>
          </a:ln>
        </p:spPr>
      </p:pic>
      <p:sp>
        <p:nvSpPr>
          <p:cNvPr id="283" name="CustomShape 5"/>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7883640" y="6321600"/>
            <a:ext cx="894960" cy="174240"/>
          </a:xfrm>
          <a:prstGeom prst="rect">
            <a:avLst/>
          </a:prstGeom>
          <a:noFill/>
          <a:ln>
            <a:noFill/>
          </a:ln>
        </p:spPr>
        <p:style>
          <a:lnRef idx="0"/>
          <a:fillRef idx="0"/>
          <a:effectRef idx="0"/>
          <a:fontRef idx="minor"/>
        </p:style>
      </p:sp>
      <p:sp>
        <p:nvSpPr>
          <p:cNvPr id="285" name="CustomShape 2"/>
          <p:cNvSpPr/>
          <p:nvPr/>
        </p:nvSpPr>
        <p:spPr>
          <a:xfrm>
            <a:off x="0" y="116640"/>
            <a:ext cx="913932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86" name="CustomShape 3"/>
          <p:cNvSpPr/>
          <p:nvPr/>
        </p:nvSpPr>
        <p:spPr>
          <a:xfrm>
            <a:off x="283680" y="3940560"/>
            <a:ext cx="9116640" cy="634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Aide » permet de bénéficier d’une aide en ligne pour l’utilisation de l’outil Altaïr.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Voir aussi la présentation déposée sur le bureau.</a:t>
            </a:r>
            <a:endParaRPr b="0" lang="fr-FR" sz="1800" spc="-1" strike="noStrike">
              <a:latin typeface="Arial"/>
            </a:endParaRPr>
          </a:p>
        </p:txBody>
      </p:sp>
      <p:sp>
        <p:nvSpPr>
          <p:cNvPr id="287"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0B04EBEC-5D6B-4163-A753-72C35F56B6C0}"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88" name="Image 3" descr=""/>
          <p:cNvPicPr/>
          <p:nvPr/>
        </p:nvPicPr>
        <p:blipFill>
          <a:blip r:embed="rId1"/>
          <a:srcRect l="-756" t="0" r="41886" b="81020"/>
          <a:stretch/>
        </p:blipFill>
        <p:spPr>
          <a:xfrm>
            <a:off x="837000" y="1752480"/>
            <a:ext cx="7820280" cy="1573560"/>
          </a:xfrm>
          <a:prstGeom prst="rect">
            <a:avLst/>
          </a:prstGeom>
          <a:ln>
            <a:noFill/>
          </a:ln>
        </p:spPr>
      </p:pic>
      <p:sp>
        <p:nvSpPr>
          <p:cNvPr id="289" name="CustomShape 5"/>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5617491A-29B7-4C7D-8806-F69C44107EA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91" name="CustomShape 2"/>
          <p:cNvSpPr/>
          <p:nvPr/>
        </p:nvSpPr>
        <p:spPr>
          <a:xfrm>
            <a:off x="0" y="116640"/>
            <a:ext cx="9139320" cy="533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92" name="CustomShape 3"/>
          <p:cNvSpPr/>
          <p:nvPr/>
        </p:nvSpPr>
        <p:spPr>
          <a:xfrm>
            <a:off x="1383840" y="6408000"/>
            <a:ext cx="62463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93" name="Image 283" descr=""/>
          <p:cNvPicPr/>
          <p:nvPr/>
        </p:nvPicPr>
        <p:blipFill>
          <a:blip r:embed="rId1"/>
          <a:stretch/>
        </p:blipFill>
        <p:spPr>
          <a:xfrm>
            <a:off x="1584000" y="792000"/>
            <a:ext cx="6892200" cy="565848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295" name="CustomShape 2"/>
          <p:cNvSpPr/>
          <p:nvPr/>
        </p:nvSpPr>
        <p:spPr>
          <a:xfrm>
            <a:off x="1543680" y="6361920"/>
            <a:ext cx="6474960" cy="174240"/>
          </a:xfrm>
          <a:prstGeom prst="rect">
            <a:avLst/>
          </a:prstGeom>
          <a:noFill/>
          <a:ln>
            <a:noFill/>
          </a:ln>
        </p:spPr>
        <p:style>
          <a:lnRef idx="0"/>
          <a:fillRef idx="0"/>
          <a:effectRef idx="0"/>
          <a:fontRef idx="minor"/>
        </p:style>
      </p:sp>
      <p:sp>
        <p:nvSpPr>
          <p:cNvPr id="296" name="CustomShape 3"/>
          <p:cNvSpPr/>
          <p:nvPr/>
        </p:nvSpPr>
        <p:spPr>
          <a:xfrm>
            <a:off x="7883640" y="6321600"/>
            <a:ext cx="894960" cy="174240"/>
          </a:xfrm>
          <a:prstGeom prst="rect">
            <a:avLst/>
          </a:prstGeom>
          <a:noFill/>
          <a:ln>
            <a:noFill/>
          </a:ln>
        </p:spPr>
        <p:style>
          <a:lnRef idx="0"/>
          <a:fillRef idx="0"/>
          <a:effectRef idx="0"/>
          <a:fontRef idx="minor"/>
        </p:style>
      </p:sp>
      <p:sp>
        <p:nvSpPr>
          <p:cNvPr id="297" name="CustomShape 4"/>
          <p:cNvSpPr/>
          <p:nvPr/>
        </p:nvSpPr>
        <p:spPr>
          <a:xfrm>
            <a:off x="144000" y="1152000"/>
            <a:ext cx="8888040" cy="4927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Times New Roman"/>
                <a:ea typeface="ヒラギノ角ゴ Pro W3"/>
              </a:rPr>
              <a:t>	</a:t>
            </a:r>
            <a:r>
              <a:rPr b="0" lang="fr-FR" sz="2000" spc="-1" strike="noStrike">
                <a:solidFill>
                  <a:srgbClr val="0000cc"/>
                </a:solidFill>
                <a:latin typeface="Arial"/>
                <a:ea typeface="DejaVu Sans"/>
              </a:rPr>
              <a:t>1. Ouvrir le gestionnaire d’échange de données du poste dédié.</a:t>
            </a:r>
            <a:endParaRPr b="0" lang="fr-FR" sz="2000" spc="-1" strike="noStrike">
              <a:latin typeface="Arial"/>
            </a:endParaRPr>
          </a:p>
          <a:p>
            <a:pPr>
              <a:lnSpc>
                <a:spcPct val="100000"/>
              </a:lnSpc>
            </a:pP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2. Cliquer sur « CLE  USB3 ». Les données de paye ont été </a:t>
            </a: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préalablement copiées sur la clé USB. Elles sont soit au format natif</a:t>
            </a:r>
            <a:endParaRPr b="0" lang="fr-FR" sz="2000" spc="-1" strike="noStrike">
              <a:latin typeface="Arial"/>
            </a:endParaRPr>
          </a:p>
          <a:p>
            <a:pPr>
              <a:lnSpc>
                <a:spcPct val="100000"/>
              </a:lnSpc>
            </a:pPr>
            <a:r>
              <a:rPr b="0" lang="fr-FR" sz="2000" spc="-1" strike="noStrike">
                <a:solidFill>
                  <a:srgbClr val="0000cc"/>
                </a:solidFill>
                <a:latin typeface="Arial"/>
                <a:ea typeface="DejaVu Sans"/>
              </a:rPr>
              <a:t>(</a:t>
            </a:r>
            <a:r>
              <a:rPr b="1" lang="fr-FR" sz="2000" spc="-1" strike="noStrike">
                <a:solidFill>
                  <a:srgbClr val="0000cc"/>
                </a:solidFill>
                <a:latin typeface="Arial"/>
                <a:ea typeface="DejaVu Sans"/>
              </a:rPr>
              <a:t>.xhl </a:t>
            </a:r>
            <a:r>
              <a:rPr b="0" lang="fr-FR" sz="2000" spc="-1" strike="noStrike">
                <a:solidFill>
                  <a:srgbClr val="0000cc"/>
                </a:solidFill>
                <a:latin typeface="Arial"/>
                <a:ea typeface="DejaVu Sans"/>
              </a:rPr>
              <a:t>ou .</a:t>
            </a:r>
            <a:r>
              <a:rPr b="1" lang="fr-FR" sz="2000" spc="-1" strike="noStrike">
                <a:solidFill>
                  <a:srgbClr val="0000cc"/>
                </a:solidFill>
                <a:latin typeface="Arial"/>
                <a:ea typeface="DejaVu Sans"/>
              </a:rPr>
              <a:t>xml</a:t>
            </a:r>
            <a:r>
              <a:rPr b="0" lang="fr-FR" sz="2000" spc="-1" strike="noStrike">
                <a:solidFill>
                  <a:srgbClr val="0000cc"/>
                </a:solidFill>
                <a:latin typeface="Arial"/>
                <a:ea typeface="DejaVu Sans"/>
              </a:rPr>
              <a:t>) soit dans ce même format compressé dans un ou plusieurs</a:t>
            </a:r>
            <a:endParaRPr b="0" lang="fr-FR" sz="2000" spc="-1" strike="noStrike">
              <a:latin typeface="Arial"/>
            </a:endParaRPr>
          </a:p>
          <a:p>
            <a:pPr>
              <a:lnSpc>
                <a:spcPct val="100000"/>
              </a:lnSpc>
            </a:pPr>
            <a:r>
              <a:rPr b="0" lang="fr-FR" sz="2000" spc="-1" strike="noStrike">
                <a:solidFill>
                  <a:srgbClr val="0000cc"/>
                </a:solidFill>
                <a:latin typeface="Arial"/>
                <a:ea typeface="DejaVu Sans"/>
              </a:rPr>
              <a:t>des formats de compression suivants : </a:t>
            </a:r>
            <a:r>
              <a:rPr b="1" lang="fr-FR" sz="2000" spc="-1" strike="noStrike">
                <a:solidFill>
                  <a:srgbClr val="0000cc"/>
                </a:solidFill>
                <a:latin typeface="Arial"/>
                <a:ea typeface="DejaVu Sans"/>
              </a:rPr>
              <a:t>zip, 7z, tar.bz2 </a:t>
            </a:r>
            <a:r>
              <a:rPr b="0" lang="fr-FR" sz="2000" spc="-1" strike="noStrike">
                <a:solidFill>
                  <a:srgbClr val="0000cc"/>
                </a:solidFill>
                <a:latin typeface="Arial"/>
                <a:ea typeface="DejaVu Sans"/>
              </a:rPr>
              <a:t>ou </a:t>
            </a:r>
            <a:r>
              <a:rPr b="1" lang="fr-FR" sz="2000" spc="-1" strike="noStrike">
                <a:solidFill>
                  <a:srgbClr val="0000cc"/>
                </a:solidFill>
                <a:latin typeface="Arial"/>
                <a:ea typeface="DejaVu Sans"/>
              </a:rPr>
              <a:t>tar.gz</a:t>
            </a:r>
            <a:r>
              <a:rPr b="0" lang="fr-FR" sz="2000" spc="-1" strike="noStrike">
                <a:solidFill>
                  <a:srgbClr val="0000cc"/>
                </a:solidFill>
                <a:latin typeface="Arial"/>
                <a:ea typeface="DejaVu Sans"/>
              </a:rPr>
              <a:t>. Elles</a:t>
            </a:r>
            <a:endParaRPr b="0" lang="fr-FR" sz="2000" spc="-1" strike="noStrike">
              <a:latin typeface="Arial"/>
            </a:endParaRPr>
          </a:p>
          <a:p>
            <a:pPr>
              <a:lnSpc>
                <a:spcPct val="100000"/>
              </a:lnSpc>
            </a:pPr>
            <a:r>
              <a:rPr b="0" lang="fr-FR" sz="2000" spc="-1" strike="noStrike">
                <a:solidFill>
                  <a:srgbClr val="0000cc"/>
                </a:solidFill>
                <a:latin typeface="Arial"/>
                <a:ea typeface="DejaVu Sans"/>
              </a:rPr>
              <a:t>peuvent être compressées en un seul dossier.</a:t>
            </a:r>
            <a:endParaRPr b="0" lang="fr-FR" sz="2000" spc="-1" strike="noStrike">
              <a:latin typeface="Arial"/>
            </a:endParaRPr>
          </a:p>
          <a:p>
            <a:pPr>
              <a:lnSpc>
                <a:spcPct val="100000"/>
              </a:lnSpc>
            </a:pPr>
            <a:endParaRPr b="0" lang="fr-FR" sz="2000" spc="-1" strike="noStrike">
              <a:latin typeface="Arial"/>
            </a:endParaRPr>
          </a:p>
        </p:txBody>
      </p:sp>
      <p:pic>
        <p:nvPicPr>
          <p:cNvPr id="298" name="Image 239" descr=""/>
          <p:cNvPicPr/>
          <p:nvPr/>
        </p:nvPicPr>
        <p:blipFill>
          <a:blip r:embed="rId1"/>
          <a:stretch/>
        </p:blipFill>
        <p:spPr>
          <a:xfrm>
            <a:off x="1512000" y="3456000"/>
            <a:ext cx="6013800" cy="2337480"/>
          </a:xfrm>
          <a:prstGeom prst="rect">
            <a:avLst/>
          </a:prstGeom>
          <a:ln>
            <a:noFill/>
          </a:ln>
        </p:spPr>
      </p:pic>
      <p:sp>
        <p:nvSpPr>
          <p:cNvPr id="299" name="CustomShape 5"/>
          <p:cNvSpPr/>
          <p:nvPr/>
        </p:nvSpPr>
        <p:spPr>
          <a:xfrm>
            <a:off x="1547640" y="6039000"/>
            <a:ext cx="5833440" cy="48204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ffffff"/>
                </a:solidFill>
                <a:latin typeface="Arial"/>
                <a:ea typeface="ヒラギノ角ゴ Pro W3"/>
              </a:rPr>
              <a:t>Guide</a:t>
            </a:r>
            <a:endParaRPr b="0" lang="fr-FR" sz="1800" spc="-1" strike="noStrike">
              <a:latin typeface="Arial"/>
            </a:endParaRPr>
          </a:p>
        </p:txBody>
      </p:sp>
      <p:sp>
        <p:nvSpPr>
          <p:cNvPr id="300"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779217B7-1146-4CCE-B6EA-2A5F5C1271D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01" name="CustomShape 7"/>
          <p:cNvSpPr/>
          <p:nvPr/>
        </p:nvSpPr>
        <p:spPr>
          <a:xfrm>
            <a:off x="107640" y="34128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02" name="CustomShape 8"/>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251640" y="1036800"/>
            <a:ext cx="5412600" cy="33235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304" name="CustomShape 2"/>
          <p:cNvSpPr/>
          <p:nvPr/>
        </p:nvSpPr>
        <p:spPr>
          <a:xfrm>
            <a:off x="7883640" y="6321600"/>
            <a:ext cx="894960" cy="174240"/>
          </a:xfrm>
          <a:prstGeom prst="rect">
            <a:avLst/>
          </a:prstGeom>
          <a:noFill/>
          <a:ln>
            <a:noFill/>
          </a:ln>
        </p:spPr>
        <p:style>
          <a:lnRef idx="0"/>
          <a:fillRef idx="0"/>
          <a:effectRef idx="0"/>
          <a:fontRef idx="minor"/>
        </p:style>
      </p:sp>
      <p:pic>
        <p:nvPicPr>
          <p:cNvPr id="305" name="Image 244" descr=""/>
          <p:cNvPicPr/>
          <p:nvPr/>
        </p:nvPicPr>
        <p:blipFill>
          <a:blip r:embed="rId1"/>
          <a:srcRect l="13093" t="13339" r="42993" b="70432"/>
          <a:stretch/>
        </p:blipFill>
        <p:spPr>
          <a:xfrm>
            <a:off x="156240" y="3816000"/>
            <a:ext cx="8913240" cy="2548800"/>
          </a:xfrm>
          <a:prstGeom prst="rect">
            <a:avLst/>
          </a:prstGeom>
          <a:ln>
            <a:noFill/>
          </a:ln>
        </p:spPr>
      </p:pic>
      <p:sp>
        <p:nvSpPr>
          <p:cNvPr id="306" name="CustomShape 3"/>
          <p:cNvSpPr/>
          <p:nvPr/>
        </p:nvSpPr>
        <p:spPr>
          <a:xfrm>
            <a:off x="186120" y="4903200"/>
            <a:ext cx="1353240" cy="1449720"/>
          </a:xfrm>
          <a:prstGeom prst="rect">
            <a:avLst/>
          </a:prstGeom>
          <a:solidFill>
            <a:srgbClr val="ddd9c7"/>
          </a:solidFill>
          <a:ln>
            <a:noFill/>
          </a:ln>
        </p:spPr>
        <p:style>
          <a:lnRef idx="0"/>
          <a:fillRef idx="0"/>
          <a:effectRef idx="0"/>
          <a:fontRef idx="minor"/>
        </p:style>
      </p:sp>
      <p:sp>
        <p:nvSpPr>
          <p:cNvPr id="307" name="CustomShape 4"/>
          <p:cNvSpPr/>
          <p:nvPr/>
        </p:nvSpPr>
        <p:spPr>
          <a:xfrm>
            <a:off x="89280" y="1242000"/>
            <a:ext cx="9033120" cy="2683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Arial"/>
                <a:ea typeface="DejaVu Sans"/>
              </a:rPr>
              <a:t>3. Cliquer sur le dossier des données de paye regroupant vos données sur la clé, </a:t>
            </a:r>
            <a:r>
              <a:rPr b="0" i="1" lang="fr-FR" sz="1800" spc="-1" strike="noStrike">
                <a:solidFill>
                  <a:srgbClr val="0000cc"/>
                </a:solidFill>
                <a:latin typeface="Arial"/>
                <a:ea typeface="DejaVu Sans"/>
              </a:rPr>
              <a:t>en maintenant la touche Ctrl enfoncée</a:t>
            </a:r>
            <a:r>
              <a:rPr b="0" lang="fr-FR" sz="1800" spc="-1" strike="noStrike">
                <a:solidFill>
                  <a:srgbClr val="0000cc"/>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4. « </a:t>
            </a:r>
            <a:r>
              <a:rPr b="1" i="1" lang="fr-FR" sz="1800" spc="-1" strike="noStrike">
                <a:solidFill>
                  <a:srgbClr val="0000cc"/>
                </a:solidFill>
                <a:latin typeface="Arial"/>
                <a:ea typeface="DejaVu Sans"/>
              </a:rPr>
              <a:t>Glisser-déposer</a:t>
            </a:r>
            <a:r>
              <a:rPr b="0" lang="fr-FR" sz="1800" spc="-1" strike="noStrike">
                <a:solidFill>
                  <a:srgbClr val="0000cc"/>
                </a:solidFill>
                <a:latin typeface="Arial"/>
                <a:ea typeface="DejaVu Sans"/>
              </a:rPr>
              <a:t> » ce dossier vers la fenêtre droite du gestionnaire</a:t>
            </a:r>
            <a:r>
              <a:rPr b="0" lang="fr-FR" sz="1800" spc="-1" strike="noStrike">
                <a:solidFill>
                  <a:srgbClr val="000000"/>
                </a:solidFill>
                <a:latin typeface="Arial"/>
                <a:ea typeface="DejaVu Sans"/>
              </a:rPr>
              <a:t> </a:t>
            </a:r>
            <a:r>
              <a:rPr b="1" i="1" lang="fr-FR" sz="1800" spc="-1" strike="noStrike">
                <a:solidFill>
                  <a:srgbClr val="0000cc"/>
                </a:solidFill>
                <a:latin typeface="Arial"/>
                <a:ea typeface="DejaVu Sans"/>
              </a:rPr>
              <a:t>avec la touche Ctrl enfoncée</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vers le répertoire des données (</a:t>
            </a:r>
            <a:r>
              <a:rPr b="1" i="1" lang="fr-FR" sz="1800" spc="-1" strike="noStrike">
                <a:solidFill>
                  <a:srgbClr val="0000cc"/>
                </a:solidFill>
                <a:latin typeface="Arial"/>
                <a:ea typeface="DejaVu Sans"/>
              </a:rPr>
              <a:t>Données</a:t>
            </a:r>
            <a:r>
              <a:rPr b="0" lang="fr-FR" sz="1800" spc="-1" strike="noStrike">
                <a:solidFill>
                  <a:srgbClr val="0000cc"/>
                </a:solidFill>
                <a:latin typeface="Arial"/>
                <a:ea typeface="DejaVu Sans"/>
              </a:rPr>
              <a:t>)</a:t>
            </a:r>
            <a:r>
              <a:rPr b="1" lang="fr-FR" sz="1800" spc="-1" strike="noStrike">
                <a:solidFill>
                  <a:srgbClr val="0000cc"/>
                </a:solidFill>
                <a:latin typeface="Arial"/>
                <a:ea typeface="DejaVu Sans"/>
              </a:rPr>
              <a:t>.</a:t>
            </a:r>
            <a:r>
              <a:rPr b="0" lang="fr-FR" sz="1800" spc="-1" strike="noStrike">
                <a:solidFill>
                  <a:srgbClr val="0000cc"/>
                </a:solidFill>
                <a:latin typeface="Arial"/>
                <a:ea typeface="DejaVu Sans"/>
              </a:rPr>
              <a:t>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5</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Relâcher Ctrl à la fin du déplacement. </a:t>
            </a:r>
            <a:endParaRPr b="0" lang="fr-FR" sz="1800" spc="-1" strike="noStrike">
              <a:latin typeface="Arial"/>
            </a:endParaRPr>
          </a:p>
          <a:p>
            <a:pPr algn="just">
              <a:lnSpc>
                <a:spcPct val="100000"/>
              </a:lnSpc>
            </a:pPr>
            <a:r>
              <a:rPr b="1" lang="fr-FR" sz="1600" spc="-1" strike="noStrike">
                <a:solidFill>
                  <a:srgbClr val="ff0000"/>
                </a:solidFill>
                <a:latin typeface="Arial"/>
                <a:ea typeface="DejaVu Sans"/>
              </a:rPr>
              <a:t>Cette étape n’est pas nécessaire si l’interface a été paramétrée en mode « Chargement automatique des données »</a:t>
            </a:r>
            <a:endParaRPr b="0" lang="fr-FR" sz="1600" spc="-1" strike="noStrike">
              <a:latin typeface="Arial"/>
            </a:endParaRPr>
          </a:p>
        </p:txBody>
      </p:sp>
      <p:sp>
        <p:nvSpPr>
          <p:cNvPr id="308" name="CustomShape 5"/>
          <p:cNvSpPr/>
          <p:nvPr/>
        </p:nvSpPr>
        <p:spPr>
          <a:xfrm>
            <a:off x="2448000" y="1309680"/>
            <a:ext cx="4315320" cy="341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09" name="CustomShape 6"/>
          <p:cNvSpPr/>
          <p:nvPr/>
        </p:nvSpPr>
        <p:spPr>
          <a:xfrm>
            <a:off x="611640" y="1220760"/>
            <a:ext cx="7700400" cy="1013400"/>
          </a:xfrm>
          <a:prstGeom prst="rect">
            <a:avLst/>
          </a:prstGeom>
          <a:noFill/>
          <a:ln>
            <a:noFill/>
          </a:ln>
        </p:spPr>
        <p:style>
          <a:lnRef idx="0"/>
          <a:fillRef idx="0"/>
          <a:effectRef idx="0"/>
          <a:fontRef idx="minor"/>
        </p:style>
      </p:sp>
      <p:sp>
        <p:nvSpPr>
          <p:cNvPr id="310"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D077B20B-C642-43FD-BE88-9A5B813758E5}"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11" name="CustomShape 8"/>
          <p:cNvSpPr/>
          <p:nvPr/>
        </p:nvSpPr>
        <p:spPr>
          <a:xfrm>
            <a:off x="107640" y="34128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12" name="CustomShape 9"/>
          <p:cNvSpPr/>
          <p:nvPr/>
        </p:nvSpPr>
        <p:spPr>
          <a:xfrm>
            <a:off x="2751840" y="650160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13" name="Line 10"/>
          <p:cNvSpPr/>
          <p:nvPr/>
        </p:nvSpPr>
        <p:spPr>
          <a:xfrm>
            <a:off x="2304000" y="4392000"/>
            <a:ext cx="5904000" cy="1512000"/>
          </a:xfrm>
          <a:prstGeom prst="line">
            <a:avLst/>
          </a:prstGeom>
          <a:ln>
            <a:solidFill>
              <a:srgbClr val="ff3333"/>
            </a:solidFill>
            <a:tailEnd len="med" type="triangle" w="med"/>
          </a:ln>
        </p:spPr>
        <p:style>
          <a:lnRef idx="0"/>
          <a:fillRef idx="0"/>
          <a:effectRef idx="0"/>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251640" y="1036800"/>
            <a:ext cx="5412600" cy="33235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315" name="CustomShape 2"/>
          <p:cNvSpPr/>
          <p:nvPr/>
        </p:nvSpPr>
        <p:spPr>
          <a:xfrm>
            <a:off x="7883640" y="6321600"/>
            <a:ext cx="894960" cy="174240"/>
          </a:xfrm>
          <a:prstGeom prst="rect">
            <a:avLst/>
          </a:prstGeom>
          <a:noFill/>
          <a:ln>
            <a:noFill/>
          </a:ln>
        </p:spPr>
        <p:style>
          <a:lnRef idx="0"/>
          <a:fillRef idx="0"/>
          <a:effectRef idx="0"/>
          <a:fontRef idx="minor"/>
        </p:style>
      </p:sp>
      <p:sp>
        <p:nvSpPr>
          <p:cNvPr id="316" name="CustomShape 3"/>
          <p:cNvSpPr/>
          <p:nvPr/>
        </p:nvSpPr>
        <p:spPr>
          <a:xfrm>
            <a:off x="56880" y="141120"/>
            <a:ext cx="8888040" cy="432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
        <p:nvSpPr>
          <p:cNvPr id="317" name="CustomShape 4"/>
          <p:cNvSpPr/>
          <p:nvPr/>
        </p:nvSpPr>
        <p:spPr>
          <a:xfrm>
            <a:off x="611640" y="1870920"/>
            <a:ext cx="8276760" cy="1121040"/>
          </a:xfrm>
          <a:prstGeom prst="rect">
            <a:avLst/>
          </a:prstGeom>
          <a:noFill/>
          <a:ln>
            <a:noFill/>
          </a:ln>
        </p:spPr>
        <p:style>
          <a:lnRef idx="0"/>
          <a:fillRef idx="0"/>
          <a:effectRef idx="0"/>
          <a:fontRef idx="minor"/>
        </p:style>
      </p:sp>
      <p:sp>
        <p:nvSpPr>
          <p:cNvPr id="318" name="CustomShape 5"/>
          <p:cNvSpPr/>
          <p:nvPr/>
        </p:nvSpPr>
        <p:spPr>
          <a:xfrm>
            <a:off x="2448000" y="1309680"/>
            <a:ext cx="4315320" cy="341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19" name="CustomShape 6"/>
          <p:cNvSpPr/>
          <p:nvPr/>
        </p:nvSpPr>
        <p:spPr>
          <a:xfrm>
            <a:off x="611640" y="1220760"/>
            <a:ext cx="7885080" cy="430560"/>
          </a:xfrm>
          <a:prstGeom prst="rect">
            <a:avLst/>
          </a:prstGeom>
          <a:noFill/>
          <a:ln>
            <a:noFill/>
          </a:ln>
        </p:spPr>
        <p:style>
          <a:lnRef idx="0"/>
          <a:fillRef idx="0"/>
          <a:effectRef idx="0"/>
          <a:fontRef idx="minor"/>
        </p:style>
      </p:sp>
      <p:sp>
        <p:nvSpPr>
          <p:cNvPr id="320" name="CustomShape 7"/>
          <p:cNvSpPr/>
          <p:nvPr/>
        </p:nvSpPr>
        <p:spPr>
          <a:xfrm>
            <a:off x="0" y="1009440"/>
            <a:ext cx="5742000" cy="584748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00"/>
                </a:solidFill>
                <a:latin typeface="Arial"/>
                <a:ea typeface="DejaVu Sans"/>
              </a:rPr>
              <a:t>1-Insérer le disque optique avec les payes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2-Cliquer sur l’icône en forme de clé en bas de l’écran : choisir Disque optique. Cliquer sur l’icône flèche à droite.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3-Attendre que l’icône CD-ROM passe du rouge au vert : le CD-ROM doit être activé.</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1600" spc="-1" strike="noStrike">
                <a:solidFill>
                  <a:srgbClr val="000000"/>
                </a:solidFill>
                <a:latin typeface="Arial"/>
                <a:ea typeface="DejaVu Sans"/>
              </a:rPr>
              <a:t>Dans le dialogue de configuration, si la case « Charger les données utilisateur au lancement » n’est pas cochée, la cocher et relancer l’interface. </a:t>
            </a:r>
            <a:r>
              <a:rPr b="0" lang="fr-FR" sz="1600" spc="-1" strike="noStrike">
                <a:solidFill>
                  <a:srgbClr val="0000cc"/>
                </a:solidFill>
                <a:latin typeface="Arial"/>
                <a:ea typeface="DejaVu Sans"/>
              </a:rPr>
              <a:t>Les données de paye sont lues automatiquement en mémoire. Pas de sauvegarde copie sur le disque dur.</a:t>
            </a:r>
            <a:endParaRPr b="0" lang="fr-FR" sz="1600" spc="-1" strike="noStrike">
              <a:latin typeface="Arial"/>
            </a:endParaRPr>
          </a:p>
          <a:p>
            <a:pPr algn="just">
              <a:lnSpc>
                <a:spcPct val="100000"/>
              </a:lnSpc>
            </a:pPr>
            <a:endParaRPr b="0" lang="fr-FR" sz="1600" spc="-1" strike="noStrike">
              <a:latin typeface="Arial"/>
            </a:endParaRPr>
          </a:p>
          <a:p>
            <a:pPr>
              <a:lnSpc>
                <a:spcPct val="100000"/>
              </a:lnSpc>
            </a:pPr>
            <a:endParaRPr b="0" lang="fr-FR" sz="1600" spc="-1" strike="noStrike">
              <a:latin typeface="Arial"/>
            </a:endParaRPr>
          </a:p>
        </p:txBody>
      </p:sp>
      <p:sp>
        <p:nvSpPr>
          <p:cNvPr id="321" name="CustomShape 8"/>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1AFA13D1-D652-4131-9A2C-B15F78EB37C5}"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22" name="Image 4" descr=""/>
          <p:cNvPicPr/>
          <p:nvPr/>
        </p:nvPicPr>
        <p:blipFill>
          <a:blip r:embed="rId1"/>
          <a:stretch/>
        </p:blipFill>
        <p:spPr>
          <a:xfrm>
            <a:off x="5745240" y="906120"/>
            <a:ext cx="3255840" cy="2862720"/>
          </a:xfrm>
          <a:prstGeom prst="rect">
            <a:avLst/>
          </a:prstGeom>
          <a:ln>
            <a:noFill/>
          </a:ln>
        </p:spPr>
      </p:pic>
      <p:pic>
        <p:nvPicPr>
          <p:cNvPr id="323" name="Image 5" descr=""/>
          <p:cNvPicPr/>
          <p:nvPr/>
        </p:nvPicPr>
        <p:blipFill>
          <a:blip r:embed="rId2"/>
          <a:stretch/>
        </p:blipFill>
        <p:spPr>
          <a:xfrm>
            <a:off x="5745240" y="3849120"/>
            <a:ext cx="3310920" cy="2910960"/>
          </a:xfrm>
          <a:prstGeom prst="rect">
            <a:avLst/>
          </a:prstGeom>
          <a:ln>
            <a:noFill/>
          </a:ln>
        </p:spPr>
      </p:pic>
      <p:sp>
        <p:nvSpPr>
          <p:cNvPr id="324" name="CustomShape 9"/>
          <p:cNvSpPr/>
          <p:nvPr/>
        </p:nvSpPr>
        <p:spPr>
          <a:xfrm>
            <a:off x="72000" y="6462360"/>
            <a:ext cx="52534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1511640" y="114480"/>
            <a:ext cx="6258960" cy="41580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SOMMAIRE</a:t>
            </a:r>
            <a:endParaRPr b="0" lang="fr-FR" sz="2400" spc="-1" strike="noStrike">
              <a:latin typeface="Arial"/>
            </a:endParaRPr>
          </a:p>
        </p:txBody>
      </p:sp>
      <p:sp>
        <p:nvSpPr>
          <p:cNvPr id="165" name="CustomShape 2"/>
          <p:cNvSpPr/>
          <p:nvPr/>
        </p:nvSpPr>
        <p:spPr>
          <a:xfrm>
            <a:off x="324360" y="1052280"/>
            <a:ext cx="8492040" cy="4646520"/>
          </a:xfrm>
          <a:prstGeom prst="rect">
            <a:avLst/>
          </a:prstGeom>
          <a:noFill/>
          <a:ln>
            <a:noFill/>
          </a:ln>
        </p:spPr>
        <p:style>
          <a:lnRef idx="0"/>
          <a:fillRef idx="0"/>
          <a:effectRef idx="0"/>
          <a:fontRef idx="minor"/>
        </p:style>
        <p:txBody>
          <a:bodyPr lIns="0" rIns="0" tIns="0" bIns="0"/>
          <a:p>
            <a:pPr marL="720" indent="-338040">
              <a:lnSpc>
                <a:spcPct val="100000"/>
              </a:lnSpc>
            </a:pPr>
            <a:r>
              <a:rPr b="1" lang="fr-FR" sz="1800" spc="-1" strike="noStrike">
                <a:solidFill>
                  <a:srgbClr val="0000cc"/>
                </a:solidFill>
                <a:latin typeface="Times New Roman"/>
                <a:ea typeface="DejaVu Sans"/>
              </a:rPr>
              <a:t>L’ENVIRONNEMENT LINUX : NOTIONS DE BASE</a:t>
            </a:r>
            <a:endParaRPr b="0" lang="fr-FR" sz="1800" spc="-1" strike="noStrike">
              <a:latin typeface="Arial"/>
            </a:endParaRPr>
          </a:p>
          <a:p>
            <a:pPr marL="720" indent="-338040">
              <a:lnSpc>
                <a:spcPct val="100000"/>
              </a:lnSpc>
            </a:pPr>
            <a:endParaRPr b="0" lang="fr-FR" sz="1800" spc="-1" strike="noStrike">
              <a:latin typeface="Arial"/>
            </a:endParaRPr>
          </a:p>
          <a:p>
            <a:pPr marL="720" indent="-338040">
              <a:lnSpc>
                <a:spcPct val="100000"/>
              </a:lnSpc>
            </a:pPr>
            <a:r>
              <a:rPr b="1" lang="fr-FR" sz="1800" spc="-1" strike="noStrike">
                <a:solidFill>
                  <a:srgbClr val="0000cc"/>
                </a:solidFill>
                <a:latin typeface="Times New Roman"/>
                <a:ea typeface="DejaVu Sans"/>
              </a:rPr>
              <a:t>PRÉSENTATION GÉNÉRALE DE L’INTERFACE</a:t>
            </a:r>
            <a:endParaRPr b="0" lang="fr-FR" sz="1800" spc="-1" strike="noStrike">
              <a:latin typeface="Arial"/>
            </a:endParaRPr>
          </a:p>
          <a:p>
            <a:pPr marL="720" indent="-338040">
              <a:lnSpc>
                <a:spcPct val="100000"/>
              </a:lnSpc>
            </a:pP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Lancer l’application</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Les fonctionnalités de base</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Copier les données de paye sur le PC dédié</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Importer les données de paye dans l’interface</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Utiliser les dialogues de paramétrage</a:t>
            </a:r>
            <a:endParaRPr b="0" lang="fr-FR" sz="1800" spc="-1" strike="noStrike">
              <a:latin typeface="Arial"/>
            </a:endParaRPr>
          </a:p>
          <a:p>
            <a:pPr>
              <a:lnSpc>
                <a:spcPct val="100000"/>
              </a:lnSpc>
            </a:pPr>
            <a:endParaRPr b="0" lang="fr-FR" sz="1800" spc="-1" strike="noStrike">
              <a:latin typeface="Arial"/>
            </a:endParaRPr>
          </a:p>
          <a:p>
            <a:pPr marL="1800">
              <a:lnSpc>
                <a:spcPct val="100000"/>
              </a:lnSpc>
            </a:pPr>
            <a:r>
              <a:rPr b="1" lang="fr-FR" sz="1800" spc="-1" strike="noStrike">
                <a:solidFill>
                  <a:srgbClr val="0000cc"/>
                </a:solidFill>
                <a:latin typeface="Times New Roman"/>
                <a:ea typeface="DejaVu Sans"/>
              </a:rPr>
              <a:t>PRODUIRE LES DONNÉES</a:t>
            </a:r>
            <a:endParaRPr b="0" lang="fr-FR" sz="1800" spc="-1" strike="noStrike">
              <a:latin typeface="Arial"/>
            </a:endParaRPr>
          </a:p>
          <a:p>
            <a:pPr marL="1800">
              <a:lnSpc>
                <a:spcPct val="100000"/>
              </a:lnSpc>
            </a:pP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Produire les bases de données CSV</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Exporter/Archiver/Désarchiver les données XHL</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Contrôler la fiabilité de la paye dématérialisée</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Générer le rapport d’automatisation de tests réglementaires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166"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B3B64EC-CBE5-4E8B-A847-64BE1AD4CBC7}"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67" name="CustomShape 4"/>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AB5D2D21-7064-41AD-8B59-BFAE6C4A190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26" name="CustomShape 2"/>
          <p:cNvSpPr/>
          <p:nvPr/>
        </p:nvSpPr>
        <p:spPr>
          <a:xfrm>
            <a:off x="288000" y="714600"/>
            <a:ext cx="8553240" cy="938520"/>
          </a:xfrm>
          <a:prstGeom prst="rect">
            <a:avLst/>
          </a:prstGeom>
          <a:noFill/>
          <a:ln>
            <a:noFill/>
          </a:ln>
        </p:spPr>
        <p:style>
          <a:lnRef idx="0"/>
          <a:fillRef idx="0"/>
          <a:effectRef idx="0"/>
          <a:fontRef idx="minor"/>
        </p:style>
        <p:txBody>
          <a:bodyPr lIns="90000" rIns="90000" tIns="45000" bIns="45000"/>
          <a:p>
            <a:pPr marL="216000" indent="-213480" algn="just">
              <a:lnSpc>
                <a:spcPct val="100000"/>
              </a:lnSpc>
              <a:buClr>
                <a:srgbClr val="000000"/>
              </a:buClr>
              <a:buSzPct val="45000"/>
              <a:buFont typeface="Wingdings" charset="2"/>
              <a:buChar char=""/>
            </a:pPr>
            <a:r>
              <a:rPr b="0" lang="fr-FR" sz="1400" spc="-1" strike="noStrike" u="sng">
                <a:solidFill>
                  <a:srgbClr val="0000ff"/>
                </a:solidFill>
                <a:uFill>
                  <a:solidFill>
                    <a:srgbClr val="ffffff"/>
                  </a:solidFill>
                </a:uFill>
                <a:latin typeface="Calibri"/>
                <a:ea typeface="DejaVu Sans"/>
                <a:hlinkClick r:id="rId1"/>
              </a:rPr>
              <a:t>En mode de chargement automatique</a:t>
            </a:r>
            <a:r>
              <a:rPr b="0" lang="fr-FR" sz="1400" spc="-1" strike="noStrike">
                <a:solidFill>
                  <a:srgbClr val="000000"/>
                </a:solid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b="0" lang="fr-FR" sz="1400" spc="-1" strike="noStrike">
              <a:latin typeface="Arial"/>
            </a:endParaRPr>
          </a:p>
        </p:txBody>
      </p:sp>
      <p:pic>
        <p:nvPicPr>
          <p:cNvPr id="327" name="Image 318" descr=""/>
          <p:cNvPicPr/>
          <p:nvPr/>
        </p:nvPicPr>
        <p:blipFill>
          <a:blip r:embed="rId2"/>
          <a:srcRect l="0" t="22264" r="37182" b="19574"/>
          <a:stretch/>
        </p:blipFill>
        <p:spPr>
          <a:xfrm>
            <a:off x="16200" y="1800000"/>
            <a:ext cx="9052920" cy="1652760"/>
          </a:xfrm>
          <a:prstGeom prst="rect">
            <a:avLst/>
          </a:prstGeom>
          <a:ln>
            <a:solidFill>
              <a:srgbClr val="3465a4"/>
            </a:solidFill>
          </a:ln>
        </p:spPr>
      </p:pic>
      <p:sp>
        <p:nvSpPr>
          <p:cNvPr id="328" name="CustomShape 3"/>
          <p:cNvSpPr/>
          <p:nvPr/>
        </p:nvSpPr>
        <p:spPr>
          <a:xfrm>
            <a:off x="360000" y="3824280"/>
            <a:ext cx="8565120" cy="49932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marL="216000" indent="-213480" algn="just">
              <a:lnSpc>
                <a:spcPct val="100000"/>
              </a:lnSpc>
              <a:buClr>
                <a:srgbClr val="000000"/>
              </a:buClr>
              <a:buSzPct val="45000"/>
              <a:buFont typeface="Wingdings" charset="2"/>
              <a:buChar char=""/>
            </a:pPr>
            <a:r>
              <a:rPr b="0" lang="fr-FR" sz="1400" spc="-1" strike="noStrike">
                <a:solidFill>
                  <a:srgbClr val="000000"/>
                </a:solidFill>
                <a:latin typeface="Calibri"/>
                <a:ea typeface="DejaVu Sans"/>
              </a:rPr>
              <a:t>Si le chargement automatique n’est pas activé, glisser-déposer le disque optique depuis le gestionnaire de fichiers vers l’onglet central.</a:t>
            </a:r>
            <a:endParaRPr b="0" lang="fr-FR" sz="1400" spc="-1" strike="noStrike">
              <a:latin typeface="Arial"/>
            </a:endParaRPr>
          </a:p>
        </p:txBody>
      </p:sp>
      <p:sp>
        <p:nvSpPr>
          <p:cNvPr id="329" name="CustomShape 4"/>
          <p:cNvSpPr/>
          <p:nvPr/>
        </p:nvSpPr>
        <p:spPr>
          <a:xfrm>
            <a:off x="576000" y="3591720"/>
            <a:ext cx="8421120" cy="2934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Calibri"/>
                <a:ea typeface="DejaVu Sans"/>
              </a:rPr>
              <a:t>Il est possible d’interrompre le chargement en cas d’erreur : cliquer sur l’icône </a:t>
            </a:r>
            <a:endParaRPr b="0" lang="fr-FR" sz="1400" spc="-1" strike="noStrike">
              <a:latin typeface="Arial"/>
            </a:endParaRPr>
          </a:p>
        </p:txBody>
      </p:sp>
      <p:pic>
        <p:nvPicPr>
          <p:cNvPr id="330" name="Image 321" descr=""/>
          <p:cNvPicPr/>
          <p:nvPr/>
        </p:nvPicPr>
        <p:blipFill>
          <a:blip r:embed="rId3"/>
          <a:stretch/>
        </p:blipFill>
        <p:spPr>
          <a:xfrm>
            <a:off x="7709400" y="3551400"/>
            <a:ext cx="279720" cy="270000"/>
          </a:xfrm>
          <a:prstGeom prst="rect">
            <a:avLst/>
          </a:prstGeom>
          <a:ln>
            <a:solidFill>
              <a:srgbClr val="3465a4"/>
            </a:solidFill>
          </a:ln>
        </p:spPr>
      </p:pic>
      <p:pic>
        <p:nvPicPr>
          <p:cNvPr id="331" name="Image 322" descr=""/>
          <p:cNvPicPr/>
          <p:nvPr/>
        </p:nvPicPr>
        <p:blipFill>
          <a:blip r:embed="rId4"/>
          <a:srcRect l="0" t="85721" r="74189" b="0"/>
          <a:stretch/>
        </p:blipFill>
        <p:spPr>
          <a:xfrm>
            <a:off x="6640560" y="4457880"/>
            <a:ext cx="2356560" cy="723240"/>
          </a:xfrm>
          <a:prstGeom prst="rect">
            <a:avLst/>
          </a:prstGeom>
          <a:ln>
            <a:solidFill>
              <a:srgbClr val="3465a4"/>
            </a:solidFill>
          </a:ln>
        </p:spPr>
      </p:pic>
      <p:sp>
        <p:nvSpPr>
          <p:cNvPr id="332" name="CustomShape 5"/>
          <p:cNvSpPr/>
          <p:nvPr/>
        </p:nvSpPr>
        <p:spPr>
          <a:xfrm>
            <a:off x="576000" y="4598280"/>
            <a:ext cx="5901120" cy="17348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Calibri"/>
                <a:ea typeface="DejaVu Sans"/>
              </a:rPr>
              <a:t>Cliquer sur l’icône clé du Tableau de bord en bas de l’écran, à côté du « Menu démarrer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Calibri"/>
                <a:ea typeface="DejaVu Sans"/>
              </a:rPr>
              <a:t>Puis sélectionner le disque optique en cliquant sur « Ouvrir dans le gestionnaire de fichiers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p:txBody>
      </p:sp>
      <p:pic>
        <p:nvPicPr>
          <p:cNvPr id="333" name="Image 324" descr=""/>
          <p:cNvPicPr/>
          <p:nvPr/>
        </p:nvPicPr>
        <p:blipFill>
          <a:blip r:embed="rId5"/>
          <a:srcRect l="0" t="67336" r="81275" b="18512"/>
          <a:stretch/>
        </p:blipFill>
        <p:spPr>
          <a:xfrm>
            <a:off x="7288560" y="5256360"/>
            <a:ext cx="1708560" cy="716760"/>
          </a:xfrm>
          <a:prstGeom prst="rect">
            <a:avLst/>
          </a:prstGeom>
          <a:ln>
            <a:solidFill>
              <a:srgbClr val="3465a4"/>
            </a:solidFill>
          </a:ln>
        </p:spPr>
      </p:pic>
      <p:sp>
        <p:nvSpPr>
          <p:cNvPr id="334" name="CustomShape 6"/>
          <p:cNvSpPr/>
          <p:nvPr/>
        </p:nvSpPr>
        <p:spPr>
          <a:xfrm>
            <a:off x="1656000" y="6463440"/>
            <a:ext cx="52297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35" name="CustomShape 7"/>
          <p:cNvSpPr/>
          <p:nvPr/>
        </p:nvSpPr>
        <p:spPr>
          <a:xfrm>
            <a:off x="56880" y="141120"/>
            <a:ext cx="8888040" cy="432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Image 327" descr=""/>
          <p:cNvPicPr/>
          <p:nvPr/>
        </p:nvPicPr>
        <p:blipFill>
          <a:blip r:embed="rId1"/>
          <a:srcRect l="469" t="1793" r="41120" b="56890"/>
          <a:stretch/>
        </p:blipFill>
        <p:spPr>
          <a:xfrm>
            <a:off x="72000" y="1440360"/>
            <a:ext cx="8958960" cy="3525120"/>
          </a:xfrm>
          <a:prstGeom prst="rect">
            <a:avLst/>
          </a:prstGeom>
          <a:ln>
            <a:solidFill>
              <a:srgbClr val="3465a4"/>
            </a:solidFill>
          </a:ln>
        </p:spPr>
      </p:pic>
      <p:sp>
        <p:nvSpPr>
          <p:cNvPr id="337" name="CustomShape 1"/>
          <p:cNvSpPr/>
          <p:nvPr/>
        </p:nvSpPr>
        <p:spPr>
          <a:xfrm>
            <a:off x="432000" y="554760"/>
            <a:ext cx="8421120" cy="8103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Lorsque le gestionnaire de fichiers est ouvert, réaliser un glisser-déposer du dossier contenant les bases de paye sur le disque (ici Anonyme) vers l’onglet central de l’interface graphique Altaïr. </a:t>
            </a:r>
            <a:endParaRPr b="0" lang="fr-FR" sz="1600" spc="-1" strike="noStrike">
              <a:latin typeface="Arial"/>
            </a:endParaRPr>
          </a:p>
        </p:txBody>
      </p:sp>
      <p:sp>
        <p:nvSpPr>
          <p:cNvPr id="338" name="CustomShape 2"/>
          <p:cNvSpPr/>
          <p:nvPr/>
        </p:nvSpPr>
        <p:spPr>
          <a:xfrm>
            <a:off x="4572000" y="4968000"/>
            <a:ext cx="3021120" cy="29340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Calibri"/>
                <a:ea typeface="DejaVu Sans"/>
              </a:rPr>
              <a:t>Noter le chemin</a:t>
            </a:r>
            <a:r>
              <a:rPr b="0" lang="fr-FR" sz="1300" spc="-1" strike="noStrike">
                <a:solidFill>
                  <a:srgbClr val="6666ff"/>
                </a:solidFill>
                <a:latin typeface="Calibri"/>
                <a:ea typeface="DejaVu Sans"/>
              </a:rPr>
              <a:t> /mnt/cdrom</a:t>
            </a:r>
            <a:endParaRPr b="0" lang="fr-FR" sz="1300" spc="-1" strike="noStrike">
              <a:latin typeface="Arial"/>
            </a:endParaRPr>
          </a:p>
        </p:txBody>
      </p:sp>
      <p:sp>
        <p:nvSpPr>
          <p:cNvPr id="339" name="Line 3"/>
          <p:cNvSpPr/>
          <p:nvPr/>
        </p:nvSpPr>
        <p:spPr>
          <a:xfrm flipV="1">
            <a:off x="7054560" y="4824000"/>
            <a:ext cx="73440" cy="262080"/>
          </a:xfrm>
          <a:prstGeom prst="line">
            <a:avLst/>
          </a:prstGeom>
          <a:ln>
            <a:solidFill>
              <a:srgbClr val="cc3300"/>
            </a:solidFill>
            <a:tailEnd len="med" type="triangle" w="med"/>
          </a:ln>
        </p:spPr>
        <p:style>
          <a:lnRef idx="0"/>
          <a:fillRef idx="0"/>
          <a:effectRef idx="0"/>
          <a:fontRef idx="minor"/>
        </p:style>
      </p:sp>
      <p:pic>
        <p:nvPicPr>
          <p:cNvPr id="340" name="Image 331" descr=""/>
          <p:cNvPicPr/>
          <p:nvPr/>
        </p:nvPicPr>
        <p:blipFill>
          <a:blip r:embed="rId2"/>
          <a:srcRect l="18493" t="39991" r="53279" b="50571"/>
          <a:stretch/>
        </p:blipFill>
        <p:spPr>
          <a:xfrm>
            <a:off x="4356000" y="5580000"/>
            <a:ext cx="4173120" cy="716760"/>
          </a:xfrm>
          <a:prstGeom prst="rect">
            <a:avLst/>
          </a:prstGeom>
          <a:ln>
            <a:solidFill>
              <a:srgbClr val="3465a4"/>
            </a:solidFill>
          </a:ln>
        </p:spPr>
      </p:pic>
      <p:sp>
        <p:nvSpPr>
          <p:cNvPr id="341" name="CustomShape 4"/>
          <p:cNvSpPr/>
          <p:nvPr/>
        </p:nvSpPr>
        <p:spPr>
          <a:xfrm>
            <a:off x="144000" y="5515560"/>
            <a:ext cx="4677120" cy="5295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500" spc="-1" strike="noStrike">
                <a:solidFill>
                  <a:srgbClr val="000000"/>
                </a:solidFill>
                <a:latin typeface="Calibri"/>
                <a:ea typeface="DejaVu Sans"/>
              </a:rPr>
              <a:t>Lorsque le dossier est lâché, l’importation commence automatiquement.</a:t>
            </a:r>
            <a:endParaRPr b="0" lang="fr-FR" sz="1500" spc="-1" strike="noStrike">
              <a:latin typeface="Arial"/>
            </a:endParaRPr>
          </a:p>
        </p:txBody>
      </p:sp>
      <p:sp>
        <p:nvSpPr>
          <p:cNvPr id="342" name="CustomShape 5"/>
          <p:cNvSpPr/>
          <p:nvPr/>
        </p:nvSpPr>
        <p:spPr>
          <a:xfrm>
            <a:off x="720000" y="6499440"/>
            <a:ext cx="61657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43" name="CustomShape 6"/>
          <p:cNvSpPr/>
          <p:nvPr/>
        </p:nvSpPr>
        <p:spPr>
          <a:xfrm>
            <a:off x="56880" y="69120"/>
            <a:ext cx="8888040" cy="432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 name="Image 2" descr=""/>
          <p:cNvPicPr/>
          <p:nvPr/>
        </p:nvPicPr>
        <p:blipFill>
          <a:blip r:embed="rId1"/>
          <a:srcRect l="0" t="1630" r="48114" b="61643"/>
          <a:stretch/>
        </p:blipFill>
        <p:spPr>
          <a:xfrm>
            <a:off x="0" y="995040"/>
            <a:ext cx="6276960" cy="2771280"/>
          </a:xfrm>
          <a:prstGeom prst="rect">
            <a:avLst/>
          </a:prstGeom>
          <a:ln>
            <a:noFill/>
          </a:ln>
        </p:spPr>
      </p:pic>
      <p:sp>
        <p:nvSpPr>
          <p:cNvPr id="345"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346" name="CustomShape 2"/>
          <p:cNvSpPr/>
          <p:nvPr/>
        </p:nvSpPr>
        <p:spPr>
          <a:xfrm>
            <a:off x="1332000" y="6321600"/>
            <a:ext cx="6474960" cy="174240"/>
          </a:xfrm>
          <a:prstGeom prst="rect">
            <a:avLst/>
          </a:prstGeom>
          <a:noFill/>
          <a:ln>
            <a:noFill/>
          </a:ln>
        </p:spPr>
        <p:style>
          <a:lnRef idx="0"/>
          <a:fillRef idx="0"/>
          <a:effectRef idx="0"/>
          <a:fontRef idx="minor"/>
        </p:style>
      </p:sp>
      <p:sp>
        <p:nvSpPr>
          <p:cNvPr id="347" name="CustomShape 3"/>
          <p:cNvSpPr/>
          <p:nvPr/>
        </p:nvSpPr>
        <p:spPr>
          <a:xfrm>
            <a:off x="7883640" y="6321600"/>
            <a:ext cx="894960" cy="174240"/>
          </a:xfrm>
          <a:prstGeom prst="rect">
            <a:avLst/>
          </a:prstGeom>
          <a:noFill/>
          <a:ln>
            <a:noFill/>
          </a:ln>
        </p:spPr>
        <p:style>
          <a:lnRef idx="0"/>
          <a:fillRef idx="0"/>
          <a:effectRef idx="0"/>
          <a:fontRef idx="minor"/>
        </p:style>
      </p:sp>
      <p:sp>
        <p:nvSpPr>
          <p:cNvPr id="348" name="CustomShape 4"/>
          <p:cNvSpPr/>
          <p:nvPr/>
        </p:nvSpPr>
        <p:spPr>
          <a:xfrm>
            <a:off x="180720" y="18216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IMPORTER les données DE paYe à analyser</a:t>
            </a:r>
            <a:endParaRPr b="0" lang="fr-FR" sz="2400" spc="-1" strike="noStrike">
              <a:latin typeface="Arial"/>
            </a:endParaRPr>
          </a:p>
          <a:p>
            <a:pPr algn="ctr">
              <a:lnSpc>
                <a:spcPct val="100000"/>
              </a:lnSpc>
            </a:pPr>
            <a:endParaRPr b="0" lang="fr-FR" sz="2400" spc="-1" strike="noStrike">
              <a:latin typeface="Arial"/>
            </a:endParaRPr>
          </a:p>
        </p:txBody>
      </p:sp>
      <p:sp>
        <p:nvSpPr>
          <p:cNvPr id="349" name="CustomShape 5"/>
          <p:cNvSpPr/>
          <p:nvPr/>
        </p:nvSpPr>
        <p:spPr>
          <a:xfrm>
            <a:off x="6220800" y="1888920"/>
            <a:ext cx="2227680" cy="341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1. Sélectionner le dossier des payes. </a:t>
            </a:r>
            <a:endParaRPr b="0" lang="fr-FR" sz="1800" spc="-1" strike="noStrike">
              <a:latin typeface="Arial"/>
            </a:endParaRPr>
          </a:p>
        </p:txBody>
      </p:sp>
      <p:sp>
        <p:nvSpPr>
          <p:cNvPr id="350" name="CustomShape 6"/>
          <p:cNvSpPr/>
          <p:nvPr/>
        </p:nvSpPr>
        <p:spPr>
          <a:xfrm>
            <a:off x="4185720" y="2925000"/>
            <a:ext cx="4535280" cy="427320"/>
          </a:xfrm>
          <a:prstGeom prst="rect">
            <a:avLst/>
          </a:prstGeom>
          <a:noFill/>
          <a:ln>
            <a:noFill/>
          </a:ln>
        </p:spPr>
        <p:style>
          <a:lnRef idx="0"/>
          <a:fillRef idx="0"/>
          <a:effectRef idx="0"/>
          <a:fontRef idx="minor"/>
        </p:style>
      </p:sp>
      <p:sp>
        <p:nvSpPr>
          <p:cNvPr id="351" name="CustomShape 7"/>
          <p:cNvSpPr/>
          <p:nvPr/>
        </p:nvSpPr>
        <p:spPr>
          <a:xfrm flipH="1" rot="21585000">
            <a:off x="1865880" y="3329640"/>
            <a:ext cx="1004040" cy="428040"/>
          </a:xfrm>
          <a:prstGeom prst="ellipse">
            <a:avLst/>
          </a:prstGeom>
          <a:noFill/>
          <a:ln>
            <a:solidFill>
              <a:srgbClr val="cc0000"/>
            </a:solidFill>
          </a:ln>
        </p:spPr>
        <p:style>
          <a:lnRef idx="0"/>
          <a:fillRef idx="0"/>
          <a:effectRef idx="0"/>
          <a:fontRef idx="minor"/>
        </p:style>
      </p:sp>
      <p:sp>
        <p:nvSpPr>
          <p:cNvPr id="352" name="CustomShape 8"/>
          <p:cNvSpPr/>
          <p:nvPr/>
        </p:nvSpPr>
        <p:spPr>
          <a:xfrm flipH="1">
            <a:off x="2876400" y="3107160"/>
            <a:ext cx="1606320" cy="39888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3" name="CustomShape 9"/>
          <p:cNvSpPr/>
          <p:nvPr/>
        </p:nvSpPr>
        <p:spPr>
          <a:xfrm>
            <a:off x="4547880" y="2541240"/>
            <a:ext cx="1669680" cy="854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2. Cliquer sur l’icône d’importation pour importer les fichiers et extraire les données</a:t>
            </a:r>
            <a:endParaRPr b="0" lang="fr-FR" sz="1800" spc="-1" strike="noStrike">
              <a:latin typeface="Arial"/>
            </a:endParaRPr>
          </a:p>
        </p:txBody>
      </p:sp>
      <p:sp>
        <p:nvSpPr>
          <p:cNvPr id="354" name="CustomShape 10"/>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24C5DCB-1481-415D-B658-8FE3091F9B48}"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55" name="CustomShape 11"/>
          <p:cNvSpPr/>
          <p:nvPr/>
        </p:nvSpPr>
        <p:spPr>
          <a:xfrm>
            <a:off x="609120" y="4936320"/>
            <a:ext cx="8048160" cy="91044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cc"/>
                </a:solid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b="0" lang="fr-FR" sz="1800" spc="-1" strike="noStrike">
              <a:latin typeface="Arial"/>
            </a:endParaRPr>
          </a:p>
        </p:txBody>
      </p:sp>
      <p:sp>
        <p:nvSpPr>
          <p:cNvPr id="356" name="CustomShape 12"/>
          <p:cNvSpPr/>
          <p:nvPr/>
        </p:nvSpPr>
        <p:spPr>
          <a:xfrm flipH="1" flipV="1">
            <a:off x="2178720" y="1883160"/>
            <a:ext cx="3929400" cy="23724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7" name="CustomShape 13"/>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221040" y="1772640"/>
            <a:ext cx="8472600" cy="341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359" name="CustomShape 2"/>
          <p:cNvSpPr/>
          <p:nvPr/>
        </p:nvSpPr>
        <p:spPr>
          <a:xfrm>
            <a:off x="7883640" y="6321600"/>
            <a:ext cx="894960" cy="174240"/>
          </a:xfrm>
          <a:prstGeom prst="rect">
            <a:avLst/>
          </a:prstGeom>
          <a:noFill/>
          <a:ln>
            <a:noFill/>
          </a:ln>
        </p:spPr>
        <p:style>
          <a:lnRef idx="0"/>
          <a:fillRef idx="0"/>
          <a:effectRef idx="0"/>
          <a:fontRef idx="minor"/>
        </p:style>
      </p:sp>
      <p:sp>
        <p:nvSpPr>
          <p:cNvPr id="360" name="CustomShape 3"/>
          <p:cNvSpPr/>
          <p:nvPr/>
        </p:nvSpPr>
        <p:spPr>
          <a:xfrm>
            <a:off x="199080" y="296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ONGLETS D’IMPORTATION</a:t>
            </a:r>
            <a:endParaRPr b="0" lang="fr-FR" sz="2400" spc="-1" strike="noStrike">
              <a:latin typeface="Arial"/>
            </a:endParaRPr>
          </a:p>
          <a:p>
            <a:pPr algn="ctr">
              <a:lnSpc>
                <a:spcPct val="100000"/>
              </a:lnSpc>
            </a:pPr>
            <a:endParaRPr b="0" lang="fr-FR" sz="2400" spc="-1" strike="noStrike">
              <a:latin typeface="Arial"/>
            </a:endParaRPr>
          </a:p>
        </p:txBody>
      </p:sp>
      <p:sp>
        <p:nvSpPr>
          <p:cNvPr id="361" name="CustomShape 4"/>
          <p:cNvSpPr/>
          <p:nvPr/>
        </p:nvSpPr>
        <p:spPr>
          <a:xfrm>
            <a:off x="302040" y="944280"/>
            <a:ext cx="8785080" cy="3488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Arial"/>
                <a:ea typeface="DejaVu Sans"/>
              </a:rPr>
              <a:t>Résultat de l’importation des données XHL</a:t>
            </a:r>
            <a:endParaRPr b="0" lang="fr-FR" sz="2000" spc="-1" strike="noStrike">
              <a:latin typeface="Arial"/>
            </a:endParaRPr>
          </a:p>
        </p:txBody>
      </p:sp>
      <p:sp>
        <p:nvSpPr>
          <p:cNvPr id="362" name="CustomShape 5"/>
          <p:cNvSpPr/>
          <p:nvPr/>
        </p:nvSpPr>
        <p:spPr>
          <a:xfrm>
            <a:off x="221040" y="5256000"/>
            <a:ext cx="8866080" cy="5734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L’importation des données est réalisée par année pour le budget principal et les </a:t>
            </a:r>
            <a:endParaRPr b="0" lang="fr-FR" sz="1800" spc="-1" strike="noStrike">
              <a:latin typeface="Arial"/>
            </a:endParaRPr>
          </a:p>
          <a:p>
            <a:pPr>
              <a:lnSpc>
                <a:spcPct val="100000"/>
              </a:lnSpc>
            </a:pPr>
            <a:r>
              <a:rPr b="0" lang="fr-FR" sz="1800" spc="-1" strike="noStrike">
                <a:solidFill>
                  <a:srgbClr val="000000"/>
                </a:solidFill>
                <a:latin typeface="Arial"/>
                <a:ea typeface="DejaVu Sans"/>
              </a:rPr>
              <a:t>budgets annexes.</a:t>
            </a:r>
            <a:endParaRPr b="0" lang="fr-FR" sz="1800" spc="-1" strike="noStrike">
              <a:latin typeface="Arial"/>
            </a:endParaRPr>
          </a:p>
        </p:txBody>
      </p:sp>
      <p:sp>
        <p:nvSpPr>
          <p:cNvPr id="363"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5E41DB0B-193B-4137-9931-D72559B3760F}"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64" name="Image 1" descr=""/>
          <p:cNvPicPr/>
          <p:nvPr/>
        </p:nvPicPr>
        <p:blipFill>
          <a:blip r:embed="rId1"/>
          <a:srcRect l="0" t="0" r="49905" b="61932"/>
          <a:stretch/>
        </p:blipFill>
        <p:spPr>
          <a:xfrm>
            <a:off x="398880" y="1792440"/>
            <a:ext cx="7806240" cy="3533040"/>
          </a:xfrm>
          <a:prstGeom prst="rect">
            <a:avLst/>
          </a:prstGeom>
          <a:ln>
            <a:noFill/>
          </a:ln>
        </p:spPr>
      </p:pic>
      <p:sp>
        <p:nvSpPr>
          <p:cNvPr id="365" name="CustomShape 7"/>
          <p:cNvSpPr/>
          <p:nvPr/>
        </p:nvSpPr>
        <p:spPr>
          <a:xfrm>
            <a:off x="720000" y="6463440"/>
            <a:ext cx="61657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1AB701E2-8A23-450A-A79D-444324C56189}"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67" name="Image 3" descr=""/>
          <p:cNvPicPr/>
          <p:nvPr/>
        </p:nvPicPr>
        <p:blipFill>
          <a:blip r:embed="rId1"/>
          <a:srcRect l="22287" t="10413" r="51157" b="61156"/>
          <a:stretch/>
        </p:blipFill>
        <p:spPr>
          <a:xfrm>
            <a:off x="5638320" y="1148400"/>
            <a:ext cx="3448800" cy="2073240"/>
          </a:xfrm>
          <a:prstGeom prst="rect">
            <a:avLst/>
          </a:prstGeom>
          <a:ln>
            <a:noFill/>
          </a:ln>
        </p:spPr>
      </p:pic>
      <p:sp>
        <p:nvSpPr>
          <p:cNvPr id="368" name="CustomShape 2"/>
          <p:cNvSpPr/>
          <p:nvPr/>
        </p:nvSpPr>
        <p:spPr>
          <a:xfrm>
            <a:off x="199080" y="296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69" name="CustomShape 3"/>
          <p:cNvSpPr/>
          <p:nvPr/>
        </p:nvSpPr>
        <p:spPr>
          <a:xfrm>
            <a:off x="199080" y="1447920"/>
            <a:ext cx="5436000" cy="20077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Calibri"/>
                <a:ea typeface="DejaVu Sans"/>
              </a:rPr>
              <a:t>Les données de paye au format XHL/XML  peuvent être affichées dans leur format natif.</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Sélectionner le fichier à afficher dans l’onglet central, puis clic droit et clic sur  l’option </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Afficher le code XML</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370" name="CustomShape 4"/>
          <p:cNvSpPr/>
          <p:nvPr/>
        </p:nvSpPr>
        <p:spPr>
          <a:xfrm>
            <a:off x="199080" y="3216960"/>
            <a:ext cx="8888040" cy="365292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Un éditeur de texte s’ouvre alors avec les données.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aller à une ligne donnée du fichier, utiliser le raccourci clavier Ctrl + G et rentrer le numéro de ligne dans le dialogue.</a:t>
            </a:r>
            <a:endParaRPr b="0" lang="fr-FR" sz="1800" spc="-1" strike="noStrike">
              <a:latin typeface="Arial"/>
            </a:endParaRPr>
          </a:p>
          <a:p>
            <a:pPr>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Voir le site Xemelios de la DGFIP pour l’interprétation des balises, ou utiliser le menu</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 </a:t>
            </a:r>
            <a:r>
              <a:rPr b="1" lang="fr-FR" sz="1800" spc="-1" strike="noStrike">
                <a:solidFill>
                  <a:srgbClr val="000000"/>
                </a:solidFill>
                <a:latin typeface="Calibri"/>
                <a:ea typeface="DejaVu Sans"/>
              </a:rPr>
              <a:t>Aide </a:t>
            </a:r>
            <a:r>
              <a:rPr b="0" lang="fr-FR" sz="1800" spc="-1" strike="noStrike">
                <a:solidFill>
                  <a:srgbClr val="000000"/>
                </a:solidFill>
                <a:latin typeface="Calibri"/>
                <a:ea typeface="DejaVu Sans"/>
              </a:rPr>
              <a:t>&gt; Aide de l’interface graphique Altaïr et suivre le lien dans la rubrique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 Le Schéma XML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71" name="CustomShape 5"/>
          <p:cNvSpPr/>
          <p:nvPr/>
        </p:nvSpPr>
        <p:spPr>
          <a:xfrm>
            <a:off x="1224000" y="6463440"/>
            <a:ext cx="56617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029040" y="6356520"/>
            <a:ext cx="3083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373"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415529B6-F837-473E-8BD9-8334BD2246DD}"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74" name="Image 4" descr=""/>
          <p:cNvPicPr/>
          <p:nvPr/>
        </p:nvPicPr>
        <p:blipFill>
          <a:blip r:embed="rId1"/>
          <a:srcRect l="18112" t="9665" r="31443" b="4606"/>
          <a:stretch/>
        </p:blipFill>
        <p:spPr>
          <a:xfrm>
            <a:off x="197640" y="748440"/>
            <a:ext cx="6141960" cy="5969880"/>
          </a:xfrm>
          <a:prstGeom prst="rect">
            <a:avLst/>
          </a:prstGeom>
          <a:ln>
            <a:noFill/>
          </a:ln>
        </p:spPr>
      </p:pic>
      <p:sp>
        <p:nvSpPr>
          <p:cNvPr id="375" name="CustomShape 3"/>
          <p:cNvSpPr/>
          <p:nvPr/>
        </p:nvSpPr>
        <p:spPr>
          <a:xfrm>
            <a:off x="6571080" y="1052640"/>
            <a:ext cx="1941120" cy="36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En-tête XML</a:t>
            </a:r>
            <a:endParaRPr b="0" lang="fr-FR" sz="1800" spc="-1" strike="noStrike">
              <a:latin typeface="Arial"/>
            </a:endParaRPr>
          </a:p>
        </p:txBody>
      </p:sp>
      <p:sp>
        <p:nvSpPr>
          <p:cNvPr id="376" name="CustomShape 4"/>
          <p:cNvSpPr/>
          <p:nvPr/>
        </p:nvSpPr>
        <p:spPr>
          <a:xfrm>
            <a:off x="6571080" y="1992960"/>
            <a:ext cx="1941120" cy="36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Année, Mois</a:t>
            </a:r>
            <a:endParaRPr b="0" lang="fr-FR" sz="1800" spc="-1" strike="noStrike">
              <a:latin typeface="Arial"/>
            </a:endParaRPr>
          </a:p>
        </p:txBody>
      </p:sp>
      <p:sp>
        <p:nvSpPr>
          <p:cNvPr id="377" name="CustomShape 5"/>
          <p:cNvSpPr/>
          <p:nvPr/>
        </p:nvSpPr>
        <p:spPr>
          <a:xfrm>
            <a:off x="6571080" y="2742120"/>
            <a:ext cx="1941120" cy="910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Budget, Employeur,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Siret</a:t>
            </a:r>
            <a:endParaRPr b="0" lang="fr-FR" sz="1800" spc="-1" strike="noStrike">
              <a:latin typeface="Arial"/>
            </a:endParaRPr>
          </a:p>
        </p:txBody>
      </p:sp>
      <p:sp>
        <p:nvSpPr>
          <p:cNvPr id="378" name="CustomShape 6"/>
          <p:cNvSpPr/>
          <p:nvPr/>
        </p:nvSpPr>
        <p:spPr>
          <a:xfrm>
            <a:off x="6571080" y="5020200"/>
            <a:ext cx="1941120" cy="909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Début des payes</a:t>
            </a:r>
            <a:endParaRPr b="0" lang="fr-FR" sz="1800" spc="-1" strike="noStrike">
              <a:latin typeface="Arial"/>
            </a:endParaRPr>
          </a:p>
          <a:p>
            <a:pPr>
              <a:lnSpc>
                <a:spcPct val="100000"/>
              </a:lnSpc>
            </a:pPr>
            <a:endParaRPr b="0" lang="fr-FR" sz="1800" spc="-1" strike="noStrike">
              <a:latin typeface="Arial"/>
            </a:endParaRPr>
          </a:p>
        </p:txBody>
      </p:sp>
      <p:sp>
        <p:nvSpPr>
          <p:cNvPr id="379" name="CustomShape 7"/>
          <p:cNvSpPr/>
          <p:nvPr/>
        </p:nvSpPr>
        <p:spPr>
          <a:xfrm flipH="1" flipV="1">
            <a:off x="2067120" y="5238360"/>
            <a:ext cx="4424040" cy="75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0" name="CustomShape 8"/>
          <p:cNvSpPr/>
          <p:nvPr/>
        </p:nvSpPr>
        <p:spPr>
          <a:xfrm flipH="1" flipV="1">
            <a:off x="1859040" y="3024720"/>
            <a:ext cx="4704840" cy="1728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1" name="CustomShape 9"/>
          <p:cNvSpPr/>
          <p:nvPr/>
        </p:nvSpPr>
        <p:spPr>
          <a:xfrm flipH="1">
            <a:off x="2293920" y="2177640"/>
            <a:ext cx="4271040" cy="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82" name="CustomShape 10"/>
          <p:cNvSpPr/>
          <p:nvPr/>
        </p:nvSpPr>
        <p:spPr>
          <a:xfrm>
            <a:off x="759240" y="2011680"/>
            <a:ext cx="654840" cy="4006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3" name="CustomShape 11"/>
          <p:cNvSpPr/>
          <p:nvPr/>
        </p:nvSpPr>
        <p:spPr>
          <a:xfrm>
            <a:off x="797400" y="2953440"/>
            <a:ext cx="1006920" cy="2296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4" name="CustomShape 12"/>
          <p:cNvSpPr/>
          <p:nvPr/>
        </p:nvSpPr>
        <p:spPr>
          <a:xfrm>
            <a:off x="797400" y="5094360"/>
            <a:ext cx="1230120" cy="31284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5" name="CustomShape 13"/>
          <p:cNvSpPr/>
          <p:nvPr/>
        </p:nvSpPr>
        <p:spPr>
          <a:xfrm>
            <a:off x="197640" y="32400"/>
            <a:ext cx="8888040" cy="496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86" name="CustomShape 14"/>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DA84BD6B-8F97-48FF-8C72-B9169B116B6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88" name="CustomShape 2"/>
          <p:cNvSpPr/>
          <p:nvPr/>
        </p:nvSpPr>
        <p:spPr>
          <a:xfrm>
            <a:off x="197640" y="32400"/>
            <a:ext cx="8888040" cy="496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389" name="Image 4" descr=""/>
          <p:cNvPicPr/>
          <p:nvPr/>
        </p:nvPicPr>
        <p:blipFill>
          <a:blip r:embed="rId1"/>
          <a:srcRect l="23206" t="13440" r="46616" b="10758"/>
          <a:stretch/>
        </p:blipFill>
        <p:spPr>
          <a:xfrm>
            <a:off x="1086840" y="754920"/>
            <a:ext cx="3919320" cy="5541120"/>
          </a:xfrm>
          <a:prstGeom prst="rect">
            <a:avLst/>
          </a:prstGeom>
          <a:ln>
            <a:noFill/>
          </a:ln>
        </p:spPr>
      </p:pic>
      <p:sp>
        <p:nvSpPr>
          <p:cNvPr id="390" name="CustomShape 3"/>
          <p:cNvSpPr/>
          <p:nvPr/>
        </p:nvSpPr>
        <p:spPr>
          <a:xfrm>
            <a:off x="990720" y="2026800"/>
            <a:ext cx="4119120" cy="42480"/>
          </a:xfrm>
          <a:prstGeom prst="rect">
            <a:avLst/>
          </a:prstGeom>
          <a:ln>
            <a:noFill/>
          </a:ln>
        </p:spPr>
        <p:style>
          <a:lnRef idx="2">
            <a:schemeClr val="accent6"/>
          </a:lnRef>
          <a:fillRef idx="1">
            <a:schemeClr val="lt1"/>
          </a:fillRef>
          <a:effectRef idx="0">
            <a:schemeClr val="accent6"/>
          </a:effectRef>
          <a:fontRef idx="minor"/>
        </p:style>
      </p:sp>
      <p:sp>
        <p:nvSpPr>
          <p:cNvPr id="391" name="CustomShape 4"/>
          <p:cNvSpPr/>
          <p:nvPr/>
        </p:nvSpPr>
        <p:spPr>
          <a:xfrm>
            <a:off x="1158120" y="2507040"/>
            <a:ext cx="4119120" cy="42480"/>
          </a:xfrm>
          <a:prstGeom prst="rect">
            <a:avLst/>
          </a:prstGeom>
          <a:ln>
            <a:noFill/>
          </a:ln>
        </p:spPr>
        <p:style>
          <a:lnRef idx="2">
            <a:schemeClr val="accent6"/>
          </a:lnRef>
          <a:fillRef idx="1">
            <a:schemeClr val="lt1"/>
          </a:fillRef>
          <a:effectRef idx="0">
            <a:schemeClr val="accent6"/>
          </a:effectRef>
          <a:fontRef idx="minor"/>
        </p:style>
      </p:sp>
      <p:sp>
        <p:nvSpPr>
          <p:cNvPr id="392" name="CustomShape 5"/>
          <p:cNvSpPr/>
          <p:nvPr/>
        </p:nvSpPr>
        <p:spPr>
          <a:xfrm>
            <a:off x="967680" y="3322080"/>
            <a:ext cx="4119120" cy="42480"/>
          </a:xfrm>
          <a:prstGeom prst="rect">
            <a:avLst/>
          </a:prstGeom>
          <a:ln>
            <a:noFill/>
          </a:ln>
        </p:spPr>
        <p:style>
          <a:lnRef idx="2">
            <a:schemeClr val="accent6"/>
          </a:lnRef>
          <a:fillRef idx="1">
            <a:schemeClr val="lt1"/>
          </a:fillRef>
          <a:effectRef idx="0">
            <a:schemeClr val="accent6"/>
          </a:effectRef>
          <a:fontRef idx="minor"/>
        </p:style>
      </p:sp>
      <p:sp>
        <p:nvSpPr>
          <p:cNvPr id="393" name="CustomShape 6"/>
          <p:cNvSpPr/>
          <p:nvPr/>
        </p:nvSpPr>
        <p:spPr>
          <a:xfrm>
            <a:off x="967680" y="2507040"/>
            <a:ext cx="4119120" cy="42480"/>
          </a:xfrm>
          <a:prstGeom prst="rect">
            <a:avLst/>
          </a:prstGeom>
          <a:ln>
            <a:noFill/>
          </a:ln>
        </p:spPr>
        <p:style>
          <a:lnRef idx="2">
            <a:schemeClr val="accent6"/>
          </a:lnRef>
          <a:fillRef idx="1">
            <a:schemeClr val="lt1"/>
          </a:fillRef>
          <a:effectRef idx="0">
            <a:schemeClr val="accent6"/>
          </a:effectRef>
          <a:fontRef idx="minor"/>
        </p:style>
      </p:sp>
      <p:sp>
        <p:nvSpPr>
          <p:cNvPr id="394" name="CustomShape 7"/>
          <p:cNvSpPr/>
          <p:nvPr/>
        </p:nvSpPr>
        <p:spPr>
          <a:xfrm>
            <a:off x="990720" y="3652560"/>
            <a:ext cx="4119120" cy="42480"/>
          </a:xfrm>
          <a:prstGeom prst="rect">
            <a:avLst/>
          </a:prstGeom>
          <a:ln>
            <a:noFill/>
          </a:ln>
        </p:spPr>
        <p:style>
          <a:lnRef idx="2">
            <a:schemeClr val="accent6"/>
          </a:lnRef>
          <a:fillRef idx="1">
            <a:schemeClr val="lt1"/>
          </a:fillRef>
          <a:effectRef idx="0">
            <a:schemeClr val="accent6"/>
          </a:effectRef>
          <a:fontRef idx="minor"/>
        </p:style>
      </p:sp>
      <p:sp>
        <p:nvSpPr>
          <p:cNvPr id="395" name="CustomShape 8"/>
          <p:cNvSpPr/>
          <p:nvPr/>
        </p:nvSpPr>
        <p:spPr>
          <a:xfrm>
            <a:off x="1325880" y="3528000"/>
            <a:ext cx="1063440" cy="126360"/>
          </a:xfrm>
          <a:prstGeom prst="rect">
            <a:avLst/>
          </a:prstGeom>
          <a:ln>
            <a:noFill/>
          </a:ln>
        </p:spPr>
        <p:style>
          <a:lnRef idx="2">
            <a:schemeClr val="accent6"/>
          </a:lnRef>
          <a:fillRef idx="1">
            <a:schemeClr val="lt1"/>
          </a:fillRef>
          <a:effectRef idx="0">
            <a:schemeClr val="accent6"/>
          </a:effectRef>
          <a:fontRef idx="minor"/>
        </p:style>
      </p:sp>
      <p:sp>
        <p:nvSpPr>
          <p:cNvPr id="396" name="CustomShape 9"/>
          <p:cNvSpPr/>
          <p:nvPr/>
        </p:nvSpPr>
        <p:spPr>
          <a:xfrm>
            <a:off x="5509440" y="726840"/>
            <a:ext cx="2488680" cy="573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du bulletin de paye</a:t>
            </a:r>
            <a:endParaRPr b="0" lang="fr-FR" sz="1600" spc="-1" strike="noStrike">
              <a:latin typeface="Arial"/>
            </a:endParaRPr>
          </a:p>
        </p:txBody>
      </p:sp>
      <p:sp>
        <p:nvSpPr>
          <p:cNvPr id="397" name="CustomShape 10"/>
          <p:cNvSpPr/>
          <p:nvPr/>
        </p:nvSpPr>
        <p:spPr>
          <a:xfrm>
            <a:off x="5475600" y="1249560"/>
            <a:ext cx="2663640" cy="1060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Caractéristiques de l’agent : nom, prénom, matricule, statut, grade, échelon, indice…</a:t>
            </a:r>
            <a:endParaRPr b="0" lang="fr-FR" sz="1600" spc="-1" strike="noStrike">
              <a:latin typeface="Arial"/>
            </a:endParaRPr>
          </a:p>
        </p:txBody>
      </p:sp>
      <p:sp>
        <p:nvSpPr>
          <p:cNvPr id="398" name="CustomShape 11"/>
          <p:cNvSpPr/>
          <p:nvPr/>
        </p:nvSpPr>
        <p:spPr>
          <a:xfrm>
            <a:off x="6027480" y="3762000"/>
            <a:ext cx="1882800" cy="573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Service, NBI, quotité</a:t>
            </a:r>
            <a:endParaRPr b="0" lang="fr-FR" sz="1600" spc="-1" strike="noStrike">
              <a:latin typeface="Arial"/>
            </a:endParaRPr>
          </a:p>
        </p:txBody>
      </p:sp>
      <p:sp>
        <p:nvSpPr>
          <p:cNvPr id="399" name="CustomShape 12"/>
          <p:cNvSpPr/>
          <p:nvPr/>
        </p:nvSpPr>
        <p:spPr>
          <a:xfrm>
            <a:off x="6164640" y="4329360"/>
            <a:ext cx="1794960" cy="1304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des lignes de paye : Traitement, Indemnités, Cotisations…</a:t>
            </a:r>
            <a:endParaRPr b="0" lang="fr-FR" sz="1600" spc="-1" strike="noStrike">
              <a:latin typeface="Arial"/>
            </a:endParaRPr>
          </a:p>
        </p:txBody>
      </p:sp>
      <p:sp>
        <p:nvSpPr>
          <p:cNvPr id="400" name="CustomShape 13"/>
          <p:cNvSpPr/>
          <p:nvPr/>
        </p:nvSpPr>
        <p:spPr>
          <a:xfrm flipH="1">
            <a:off x="3887280" y="1788120"/>
            <a:ext cx="158148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1" name="CustomShape 14"/>
          <p:cNvSpPr/>
          <p:nvPr/>
        </p:nvSpPr>
        <p:spPr>
          <a:xfrm flipH="1">
            <a:off x="4680360" y="3931560"/>
            <a:ext cx="132480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2" name="CustomShape 15"/>
          <p:cNvSpPr/>
          <p:nvPr/>
        </p:nvSpPr>
        <p:spPr>
          <a:xfrm flipH="1">
            <a:off x="2539440" y="4915080"/>
            <a:ext cx="3568680" cy="612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3" name="CustomShape 16"/>
          <p:cNvSpPr/>
          <p:nvPr/>
        </p:nvSpPr>
        <p:spPr>
          <a:xfrm>
            <a:off x="1325880" y="4748040"/>
            <a:ext cx="1213920" cy="2397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4" name="CustomShape 17"/>
          <p:cNvSpPr/>
          <p:nvPr/>
        </p:nvSpPr>
        <p:spPr>
          <a:xfrm>
            <a:off x="1158120" y="3602520"/>
            <a:ext cx="1381680" cy="6235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5" name="CustomShape 18"/>
          <p:cNvSpPr/>
          <p:nvPr/>
        </p:nvSpPr>
        <p:spPr>
          <a:xfrm>
            <a:off x="1240200" y="927000"/>
            <a:ext cx="852120" cy="1573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6" name="CustomShape 19"/>
          <p:cNvSpPr/>
          <p:nvPr/>
        </p:nvSpPr>
        <p:spPr>
          <a:xfrm>
            <a:off x="990720" y="647640"/>
            <a:ext cx="2035080" cy="2764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7" name="CustomShape 20"/>
          <p:cNvSpPr/>
          <p:nvPr/>
        </p:nvSpPr>
        <p:spPr>
          <a:xfrm flipH="1">
            <a:off x="3038760" y="896040"/>
            <a:ext cx="240876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8" name="CustomShape 21"/>
          <p:cNvSpPr/>
          <p:nvPr/>
        </p:nvSpPr>
        <p:spPr>
          <a:xfrm>
            <a:off x="3940200" y="5363280"/>
            <a:ext cx="1410120" cy="574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Libellé et Montant</a:t>
            </a:r>
            <a:endParaRPr b="0" lang="fr-FR" sz="1600" spc="-1" strike="noStrike">
              <a:latin typeface="Arial"/>
            </a:endParaRPr>
          </a:p>
        </p:txBody>
      </p:sp>
      <p:sp>
        <p:nvSpPr>
          <p:cNvPr id="409" name="CustomShape 22"/>
          <p:cNvSpPr/>
          <p:nvPr/>
        </p:nvSpPr>
        <p:spPr>
          <a:xfrm flipH="1" flipV="1">
            <a:off x="3520800" y="5282640"/>
            <a:ext cx="363240" cy="2919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0" name="CustomShape 23"/>
          <p:cNvSpPr/>
          <p:nvPr/>
        </p:nvSpPr>
        <p:spPr>
          <a:xfrm flipH="1">
            <a:off x="2815920" y="5652720"/>
            <a:ext cx="1068120" cy="1731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1" name="CustomShape 24"/>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13"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366B59F0-CBBC-4499-A1F9-27345C09D41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14" name="CustomShape 3"/>
          <p:cNvSpPr/>
          <p:nvPr/>
        </p:nvSpPr>
        <p:spPr>
          <a:xfrm>
            <a:off x="197640" y="32400"/>
            <a:ext cx="8888040" cy="496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415" name="Image 6" descr=""/>
          <p:cNvPicPr/>
          <p:nvPr/>
        </p:nvPicPr>
        <p:blipFill>
          <a:blip r:embed="rId1"/>
          <a:srcRect l="25829" t="15364" r="51300" b="23937"/>
          <a:stretch/>
        </p:blipFill>
        <p:spPr>
          <a:xfrm>
            <a:off x="600480" y="895320"/>
            <a:ext cx="3796920" cy="5672520"/>
          </a:xfrm>
          <a:prstGeom prst="rect">
            <a:avLst/>
          </a:prstGeom>
          <a:ln>
            <a:noFill/>
          </a:ln>
        </p:spPr>
      </p:pic>
      <p:sp>
        <p:nvSpPr>
          <p:cNvPr id="416" name="CustomShape 4"/>
          <p:cNvSpPr/>
          <p:nvPr/>
        </p:nvSpPr>
        <p:spPr>
          <a:xfrm>
            <a:off x="2445480" y="2462760"/>
            <a:ext cx="2635200" cy="573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Dernière ligne de cotisation</a:t>
            </a:r>
            <a:endParaRPr b="0" lang="fr-FR" sz="1600" spc="-1" strike="noStrike">
              <a:latin typeface="Arial"/>
            </a:endParaRPr>
          </a:p>
        </p:txBody>
      </p:sp>
      <p:sp>
        <p:nvSpPr>
          <p:cNvPr id="417" name="CustomShape 5"/>
          <p:cNvSpPr/>
          <p:nvPr/>
        </p:nvSpPr>
        <p:spPr>
          <a:xfrm>
            <a:off x="4806360" y="2678400"/>
            <a:ext cx="2635200" cy="330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des lignes de paye</a:t>
            </a:r>
            <a:endParaRPr b="0" lang="fr-FR" sz="1600" spc="-1" strike="noStrike">
              <a:latin typeface="Arial"/>
            </a:endParaRPr>
          </a:p>
        </p:txBody>
      </p:sp>
      <p:sp>
        <p:nvSpPr>
          <p:cNvPr id="418" name="CustomShape 6"/>
          <p:cNvSpPr/>
          <p:nvPr/>
        </p:nvSpPr>
        <p:spPr>
          <a:xfrm>
            <a:off x="4730400" y="4124160"/>
            <a:ext cx="2711520" cy="8485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Nombre d’heures, Brut et Net, Cumuls annuels</a:t>
            </a:r>
            <a:endParaRPr b="0" lang="fr-FR" sz="1600" spc="-1" strike="noStrike">
              <a:latin typeface="Arial"/>
            </a:endParaRPr>
          </a:p>
          <a:p>
            <a:pPr>
              <a:lnSpc>
                <a:spcPct val="100000"/>
              </a:lnSpc>
            </a:pPr>
            <a:endParaRPr b="0" lang="fr-FR" sz="1600" spc="-1" strike="noStrike">
              <a:latin typeface="Arial"/>
            </a:endParaRPr>
          </a:p>
        </p:txBody>
      </p:sp>
      <p:sp>
        <p:nvSpPr>
          <p:cNvPr id="419" name="CustomShape 7"/>
          <p:cNvSpPr/>
          <p:nvPr/>
        </p:nvSpPr>
        <p:spPr>
          <a:xfrm>
            <a:off x="4276800" y="5769000"/>
            <a:ext cx="2854440" cy="574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du bulletin de paye</a:t>
            </a:r>
            <a:endParaRPr b="0" lang="fr-FR" sz="1600" spc="-1" strike="noStrike">
              <a:latin typeface="Arial"/>
            </a:endParaRPr>
          </a:p>
          <a:p>
            <a:pPr>
              <a:lnSpc>
                <a:spcPct val="100000"/>
              </a:lnSpc>
            </a:pPr>
            <a:r>
              <a:rPr b="0" lang="fr-FR" sz="1600" spc="-1" strike="noStrike">
                <a:solidFill>
                  <a:srgbClr val="000000"/>
                </a:solidFill>
                <a:latin typeface="Calibri"/>
                <a:ea typeface="DejaVu Sans"/>
              </a:rPr>
              <a:t>Bulletin de paye suivant</a:t>
            </a:r>
            <a:endParaRPr b="0" lang="fr-FR" sz="1600" spc="-1" strike="noStrike">
              <a:latin typeface="Arial"/>
            </a:endParaRPr>
          </a:p>
        </p:txBody>
      </p:sp>
      <p:sp>
        <p:nvSpPr>
          <p:cNvPr id="420" name="CustomShape 8"/>
          <p:cNvSpPr/>
          <p:nvPr/>
        </p:nvSpPr>
        <p:spPr>
          <a:xfrm flipH="1">
            <a:off x="2825280" y="6356520"/>
            <a:ext cx="1444680" cy="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1" name="CustomShape 9"/>
          <p:cNvSpPr/>
          <p:nvPr/>
        </p:nvSpPr>
        <p:spPr>
          <a:xfrm flipH="1">
            <a:off x="2435400" y="2891520"/>
            <a:ext cx="2225520" cy="9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22" name="CustomShape 10"/>
          <p:cNvSpPr/>
          <p:nvPr/>
        </p:nvSpPr>
        <p:spPr>
          <a:xfrm>
            <a:off x="705240" y="2801160"/>
            <a:ext cx="1596960" cy="2527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3" name="CustomShape 11"/>
          <p:cNvSpPr/>
          <p:nvPr/>
        </p:nvSpPr>
        <p:spPr>
          <a:xfrm>
            <a:off x="492840" y="6027120"/>
            <a:ext cx="2219760" cy="5814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576360" y="1449360"/>
            <a:ext cx="7986600" cy="714240"/>
          </a:xfrm>
          <a:prstGeom prst="rect">
            <a:avLst/>
          </a:prstGeom>
          <a:noFill/>
          <a:ln>
            <a:no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425" name="Image 263" descr=""/>
          <p:cNvPicPr/>
          <p:nvPr/>
        </p:nvPicPr>
        <p:blipFill>
          <a:blip r:embed="rId1"/>
          <a:srcRect l="34251" t="5156" r="21603" b="41437"/>
          <a:stretch/>
        </p:blipFill>
        <p:spPr>
          <a:xfrm>
            <a:off x="2144880" y="1080000"/>
            <a:ext cx="4977000" cy="3021120"/>
          </a:xfrm>
          <a:prstGeom prst="rect">
            <a:avLst/>
          </a:prstGeom>
          <a:ln>
            <a:noFill/>
          </a:ln>
        </p:spPr>
      </p:pic>
      <p:sp>
        <p:nvSpPr>
          <p:cNvPr id="426" name="CustomShape 2"/>
          <p:cNvSpPr/>
          <p:nvPr/>
        </p:nvSpPr>
        <p:spPr>
          <a:xfrm>
            <a:off x="189360" y="29772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INCLURE OU EXCLURE CERTAINS BUDGETS OU FICHIERS</a:t>
            </a:r>
            <a:endParaRPr b="0" lang="fr-FR" sz="2400" spc="-1" strike="noStrike">
              <a:latin typeface="Arial"/>
            </a:endParaRPr>
          </a:p>
          <a:p>
            <a:pPr algn="ctr">
              <a:lnSpc>
                <a:spcPct val="100000"/>
              </a:lnSpc>
            </a:pPr>
            <a:endParaRPr b="0" lang="fr-FR" sz="2400" spc="-1" strike="noStrike">
              <a:latin typeface="Arial"/>
            </a:endParaRPr>
          </a:p>
        </p:txBody>
      </p:sp>
      <p:sp>
        <p:nvSpPr>
          <p:cNvPr id="427" name="CustomShape 3"/>
          <p:cNvSpPr/>
          <p:nvPr/>
        </p:nvSpPr>
        <p:spPr>
          <a:xfrm>
            <a:off x="87480" y="5495040"/>
            <a:ext cx="8688600" cy="5976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28" name="CustomShape 4"/>
          <p:cNvSpPr/>
          <p:nvPr/>
        </p:nvSpPr>
        <p:spPr>
          <a:xfrm>
            <a:off x="1332000" y="6321600"/>
            <a:ext cx="6474960" cy="174240"/>
          </a:xfrm>
          <a:prstGeom prst="rect">
            <a:avLst/>
          </a:prstGeom>
          <a:noFill/>
          <a:ln>
            <a:noFill/>
          </a:ln>
        </p:spPr>
        <p:style>
          <a:lnRef idx="0"/>
          <a:fillRef idx="0"/>
          <a:effectRef idx="0"/>
          <a:fontRef idx="minor"/>
        </p:style>
      </p:sp>
      <p:sp>
        <p:nvSpPr>
          <p:cNvPr id="429" name="CustomShape 5"/>
          <p:cNvSpPr/>
          <p:nvPr/>
        </p:nvSpPr>
        <p:spPr>
          <a:xfrm>
            <a:off x="576000" y="5117400"/>
            <a:ext cx="8115120" cy="8546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30" name="CustomShape 6"/>
          <p:cNvSpPr/>
          <p:nvPr/>
        </p:nvSpPr>
        <p:spPr>
          <a:xfrm>
            <a:off x="1152000" y="6356520"/>
            <a:ext cx="60454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1"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BE8B1F7F-241A-4209-ABA0-30AC503A3705}"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32" name="CustomShape 8"/>
          <p:cNvSpPr/>
          <p:nvPr/>
        </p:nvSpPr>
        <p:spPr>
          <a:xfrm>
            <a:off x="139320" y="4234680"/>
            <a:ext cx="8570160" cy="1395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Les</a:t>
            </a:r>
            <a:r>
              <a:rPr b="0" lang="fr-FR" sz="1800" spc="-1" strike="noStrike">
                <a:solidFill>
                  <a:srgbClr val="6600cc"/>
                </a:solidFill>
                <a:latin typeface="Arial"/>
                <a:ea typeface="DejaVu Sans"/>
              </a:rPr>
              <a:t> </a:t>
            </a:r>
            <a:r>
              <a:rPr b="0" lang="fr-FR" sz="1800" spc="-1" strike="noStrike">
                <a:solidFill>
                  <a:srgbClr val="000000"/>
                </a:solidFill>
                <a:latin typeface="Arial"/>
                <a:ea typeface="DejaVu Sans"/>
              </a:rPr>
              <a:t>budgets importés sont identifiés par nomenclature comptable M14-M4-etc. </a:t>
            </a:r>
            <a:endParaRPr b="0" lang="fr-FR" sz="1800" spc="-1" strike="noStrike">
              <a:latin typeface="Arial"/>
            </a:endParaRPr>
          </a:p>
          <a:p>
            <a:pPr>
              <a:lnSpc>
                <a:spcPct val="100000"/>
              </a:lnSpc>
            </a:pPr>
            <a:r>
              <a:rPr b="0" lang="fr-FR" sz="1800" spc="-1" strike="noStrike">
                <a:solidFill>
                  <a:srgbClr val="000000"/>
                </a:solidFill>
                <a:latin typeface="Arial"/>
                <a:ea typeface="DejaVu Sans"/>
              </a:rPr>
              <a:t>Exclure le budget principal ou le (s) budget(s) annexe(s) : </a:t>
            </a:r>
            <a:r>
              <a:rPr b="0" lang="fr-FR" sz="1800" spc="-1" strike="noStrike">
                <a:solidFill>
                  <a:srgbClr val="0070c0"/>
                </a:solidFill>
                <a:latin typeface="Arial"/>
                <a:ea typeface="DejaVu Sans"/>
              </a:rPr>
              <a:t>Clic droit sur le budget et sélectionner « Exclure ».</a:t>
            </a:r>
            <a:r>
              <a:rPr b="1"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On peut réinclure par la suite (clic droit puis Inclure). </a:t>
            </a:r>
            <a:endParaRPr b="0" lang="fr-FR" sz="1800" spc="-1" strike="noStrike">
              <a:latin typeface="Arial"/>
            </a:endParaRPr>
          </a:p>
          <a:p>
            <a:pPr>
              <a:lnSpc>
                <a:spcPct val="100000"/>
              </a:lnSpc>
            </a:pPr>
            <a:r>
              <a:rPr b="0" lang="fr-FR" sz="1800" spc="-1" strike="noStrike">
                <a:solidFill>
                  <a:srgbClr val="0070c0"/>
                </a:solidFill>
                <a:latin typeface="Calibri"/>
                <a:ea typeface="DejaVu Sans"/>
              </a:rPr>
              <a:t>Même manipulation pour les fichiers.</a:t>
            </a:r>
            <a:endParaRPr b="0" lang="fr-FR"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1554480" y="6356520"/>
            <a:ext cx="55342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4"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CCA34D1D-13EA-4B42-BFBA-2B6453A32234}"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435" name="Image 3" descr=""/>
          <p:cNvPicPr/>
          <p:nvPr/>
        </p:nvPicPr>
        <p:blipFill>
          <a:blip r:embed="rId1"/>
          <a:srcRect l="70754" t="-256" r="-95" b="32091"/>
          <a:stretch/>
        </p:blipFill>
        <p:spPr>
          <a:xfrm>
            <a:off x="5832360" y="1242360"/>
            <a:ext cx="2679480" cy="3887280"/>
          </a:xfrm>
          <a:prstGeom prst="rect">
            <a:avLst/>
          </a:prstGeom>
          <a:ln>
            <a:noFill/>
          </a:ln>
        </p:spPr>
      </p:pic>
      <p:sp>
        <p:nvSpPr>
          <p:cNvPr id="436" name="CustomShape 3"/>
          <p:cNvSpPr/>
          <p:nvPr/>
        </p:nvSpPr>
        <p:spPr>
          <a:xfrm flipV="1">
            <a:off x="4322880" y="3021120"/>
            <a:ext cx="2765880" cy="5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7" name="CustomShape 4"/>
          <p:cNvSpPr/>
          <p:nvPr/>
        </p:nvSpPr>
        <p:spPr>
          <a:xfrm>
            <a:off x="458280" y="2818080"/>
            <a:ext cx="3947760" cy="635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Tirer ici pour l’agrandir vers la gauche</a:t>
            </a:r>
            <a:endParaRPr b="0" lang="fr-FR" sz="1800" spc="-1" strike="noStrike">
              <a:latin typeface="Arial"/>
            </a:endParaRPr>
          </a:p>
        </p:txBody>
      </p:sp>
      <p:sp>
        <p:nvSpPr>
          <p:cNvPr id="438" name="CustomShape 5"/>
          <p:cNvSpPr/>
          <p:nvPr/>
        </p:nvSpPr>
        <p:spPr>
          <a:xfrm flipV="1">
            <a:off x="4840560" y="1734480"/>
            <a:ext cx="350496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9" name="CustomShape 6"/>
          <p:cNvSpPr/>
          <p:nvPr/>
        </p:nvSpPr>
        <p:spPr>
          <a:xfrm>
            <a:off x="1170000" y="1554840"/>
            <a:ext cx="3947760" cy="6361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Cliquer ici pour le détacher de l’interface</a:t>
            </a:r>
            <a:endParaRPr b="0" lang="fr-FR" sz="1800" spc="-1" strike="noStrike">
              <a:latin typeface="Arial"/>
            </a:endParaRPr>
          </a:p>
        </p:txBody>
      </p:sp>
      <p:sp>
        <p:nvSpPr>
          <p:cNvPr id="440" name="CustomShape 7"/>
          <p:cNvSpPr/>
          <p:nvPr/>
        </p:nvSpPr>
        <p:spPr>
          <a:xfrm>
            <a:off x="126360" y="288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1" name="CustomShape 8"/>
          <p:cNvSpPr/>
          <p:nvPr/>
        </p:nvSpPr>
        <p:spPr>
          <a:xfrm flipV="1">
            <a:off x="6458040" y="3772440"/>
            <a:ext cx="1414800" cy="617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42" name="CustomShape 9"/>
          <p:cNvSpPr/>
          <p:nvPr/>
        </p:nvSpPr>
        <p:spPr>
          <a:xfrm>
            <a:off x="2863800" y="5417280"/>
            <a:ext cx="3247920" cy="36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Barre de navigation</a:t>
            </a:r>
            <a:endParaRPr b="0" lang="fr-FR"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235080" y="1160640"/>
            <a:ext cx="8400240" cy="4747320"/>
          </a:xfrm>
          <a:prstGeom prst="rect">
            <a:avLst/>
          </a:prstGeom>
          <a:noFill/>
          <a:ln>
            <a:noFill/>
          </a:ln>
        </p:spPr>
        <p:style>
          <a:lnRef idx="0"/>
          <a:fillRef idx="0"/>
          <a:effectRef idx="0"/>
          <a:fontRef idx="minor"/>
        </p:style>
      </p:sp>
      <p:sp>
        <p:nvSpPr>
          <p:cNvPr id="169" name="CustomShape 2"/>
          <p:cNvSpPr/>
          <p:nvPr/>
        </p:nvSpPr>
        <p:spPr>
          <a:xfrm>
            <a:off x="7883640" y="6321600"/>
            <a:ext cx="894960" cy="174240"/>
          </a:xfrm>
          <a:prstGeom prst="rect">
            <a:avLst/>
          </a:prstGeom>
          <a:noFill/>
          <a:ln>
            <a:noFill/>
          </a:ln>
        </p:spPr>
        <p:style>
          <a:lnRef idx="0"/>
          <a:fillRef idx="0"/>
          <a:effectRef idx="0"/>
          <a:fontRef idx="minor"/>
        </p:style>
      </p:sp>
      <p:sp>
        <p:nvSpPr>
          <p:cNvPr id="170" name="CustomShape 3"/>
          <p:cNvSpPr/>
          <p:nvPr/>
        </p:nvSpPr>
        <p:spPr>
          <a:xfrm>
            <a:off x="168840" y="3366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SYSTÈME D’exploitation LINUX</a:t>
            </a:r>
            <a:endParaRPr b="0" lang="fr-FR" sz="2400" spc="-1" strike="noStrike">
              <a:latin typeface="Arial"/>
            </a:endParaRPr>
          </a:p>
        </p:txBody>
      </p:sp>
      <p:sp>
        <p:nvSpPr>
          <p:cNvPr id="171" name="CustomShape 4"/>
          <p:cNvSpPr/>
          <p:nvPr/>
        </p:nvSpPr>
        <p:spPr>
          <a:xfrm>
            <a:off x="299880" y="1481400"/>
            <a:ext cx="8757000" cy="4202280"/>
          </a:xfrm>
          <a:prstGeom prst="rect">
            <a:avLst/>
          </a:prstGeom>
          <a:noFill/>
          <a:ln>
            <a:noFill/>
          </a:ln>
        </p:spPr>
        <p:style>
          <a:lnRef idx="0"/>
          <a:fillRef idx="0"/>
          <a:effectRef idx="0"/>
          <a:fontRef idx="minor"/>
        </p:style>
        <p:txBody>
          <a:bodyPr lIns="90000" rIns="90000" tIns="45000" bIns="45000"/>
          <a:p>
            <a:pPr marL="285840" indent="-282600">
              <a:lnSpc>
                <a:spcPct val="100000"/>
              </a:lnSpc>
              <a:buClr>
                <a:srgbClr val="0000cc"/>
              </a:buClr>
              <a:buFont typeface="Wingdings" charset="2"/>
              <a:buChar char=""/>
            </a:pPr>
            <a:r>
              <a:rPr b="1" lang="fr-FR" sz="1800" spc="-1" strike="noStrike" u="sng">
                <a:solidFill>
                  <a:srgbClr val="0000cc"/>
                </a:solidFill>
                <a:uFill>
                  <a:solidFill>
                    <a:srgbClr val="ffffff"/>
                  </a:solidFill>
                </a:uFill>
                <a:latin typeface="Arial"/>
                <a:ea typeface="DejaVu Sans"/>
              </a:rPr>
              <a:t>Quelques fondamentaux</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Notions de base de l’environnement LINUX : menu « K », analogue du menu « Démarrer » de Windows. Pas de connexion au réseau.</a:t>
            </a:r>
            <a:endParaRPr b="0" lang="fr-FR" sz="1800" spc="-1" strike="noStrike">
              <a:latin typeface="Arial"/>
            </a:endParaRPr>
          </a:p>
          <a:p>
            <a:pPr>
              <a:lnSpc>
                <a:spcPct val="100000"/>
              </a:lnSpc>
            </a:pPr>
            <a:endParaRPr b="0" lang="fr-FR" sz="1800" spc="-1" strike="noStrike">
              <a:latin typeface="Arial"/>
            </a:endParaRPr>
          </a:p>
          <a:p>
            <a:pPr marL="285840" indent="-282600">
              <a:lnSpc>
                <a:spcPct val="100000"/>
              </a:lnSpc>
              <a:buClr>
                <a:srgbClr val="0000cc"/>
              </a:buClr>
              <a:buFont typeface="Wingdings" charset="2"/>
              <a:buChar char=""/>
            </a:pPr>
            <a:r>
              <a:rPr b="1" lang="fr-FR" sz="1800" spc="-1" strike="noStrike">
                <a:solidFill>
                  <a:srgbClr val="0000cc"/>
                </a:solidFill>
                <a:latin typeface="Arial"/>
                <a:ea typeface="DejaVu Sans"/>
              </a:rPr>
              <a:t>La sélection des éléments</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 Un simple clic suffit pour une sélection</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fichier : 1 seul clic</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plusieurs fichiers : 1 seul clic + touche ctrl</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groupe de fichiers contigus : 1 seul clic + touche Shift</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tous les éléments : Ctrl + A.</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72"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DCA15CAF-BE78-4449-A8EE-1A8E4F380CB1}"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73" name="CustomShape 6"/>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504000" y="6356520"/>
            <a:ext cx="61174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44"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19027DDB-36F9-4463-B602-F84B2D1054FF}"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445" name="Image 3" descr=""/>
          <p:cNvPicPr/>
          <p:nvPr/>
        </p:nvPicPr>
        <p:blipFill>
          <a:blip r:embed="rId1"/>
          <a:stretch/>
        </p:blipFill>
        <p:spPr>
          <a:xfrm>
            <a:off x="0" y="1116360"/>
            <a:ext cx="9140760" cy="4622040"/>
          </a:xfrm>
          <a:prstGeom prst="rect">
            <a:avLst/>
          </a:prstGeom>
          <a:ln>
            <a:noFill/>
          </a:ln>
        </p:spPr>
      </p:pic>
      <p:sp>
        <p:nvSpPr>
          <p:cNvPr id="446" name="CustomShape 3"/>
          <p:cNvSpPr/>
          <p:nvPr/>
        </p:nvSpPr>
        <p:spPr>
          <a:xfrm>
            <a:off x="126360" y="288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7" name="CustomShape 4"/>
          <p:cNvSpPr/>
          <p:nvPr/>
        </p:nvSpPr>
        <p:spPr>
          <a:xfrm>
            <a:off x="288000" y="5864400"/>
            <a:ext cx="8709480" cy="635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Permet de repérer les doublons de fichiers et les fichiers très lacunaires.</a:t>
            </a:r>
            <a:endParaRPr b="0" lang="fr-FR"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8" name="Image 438" descr=""/>
          <p:cNvPicPr/>
          <p:nvPr/>
        </p:nvPicPr>
        <p:blipFill>
          <a:blip r:embed="rId1"/>
          <a:srcRect l="1804" t="1859" r="2069" b="2220"/>
          <a:stretch/>
        </p:blipFill>
        <p:spPr>
          <a:xfrm>
            <a:off x="2520000" y="1315800"/>
            <a:ext cx="4174200" cy="4370400"/>
          </a:xfrm>
          <a:prstGeom prst="rect">
            <a:avLst/>
          </a:prstGeom>
          <a:ln>
            <a:noFill/>
          </a:ln>
        </p:spPr>
      </p:pic>
      <p:sp>
        <p:nvSpPr>
          <p:cNvPr id="449" name="CustomShape 1"/>
          <p:cNvSpPr/>
          <p:nvPr/>
        </p:nvSpPr>
        <p:spPr>
          <a:xfrm>
            <a:off x="7883640" y="6321600"/>
            <a:ext cx="894960" cy="174240"/>
          </a:xfrm>
          <a:prstGeom prst="rect">
            <a:avLst/>
          </a:prstGeom>
          <a:noFill/>
          <a:ln>
            <a:noFill/>
          </a:ln>
        </p:spPr>
        <p:style>
          <a:lnRef idx="0"/>
          <a:fillRef idx="0"/>
          <a:effectRef idx="0"/>
          <a:fontRef idx="minor"/>
        </p:style>
      </p:sp>
      <p:sp>
        <p:nvSpPr>
          <p:cNvPr id="450" name="CustomShape 2"/>
          <p:cNvSpPr/>
          <p:nvPr/>
        </p:nvSpPr>
        <p:spPr>
          <a:xfrm>
            <a:off x="7462440" y="2602440"/>
            <a:ext cx="1676520" cy="22802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ヒラギノ角ゴ Pro W3"/>
              </a:rPr>
              <a:t>Plusieurs types de base :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standard</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année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agent</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catégorie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tranches de N lignes…</a:t>
            </a:r>
            <a:endParaRPr b="0" lang="fr-FR" sz="1600" spc="-1" strike="noStrike">
              <a:latin typeface="Arial"/>
            </a:endParaRPr>
          </a:p>
        </p:txBody>
      </p:sp>
      <p:sp>
        <p:nvSpPr>
          <p:cNvPr id="451" name="CustomShape 3"/>
          <p:cNvSpPr/>
          <p:nvPr/>
        </p:nvSpPr>
        <p:spPr>
          <a:xfrm>
            <a:off x="602280" y="3326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DIALOGUE DES PARAMèTRES</a:t>
            </a:r>
            <a:endParaRPr b="0" lang="fr-FR" sz="2400" spc="-1" strike="noStrike">
              <a:latin typeface="Arial"/>
            </a:endParaRPr>
          </a:p>
        </p:txBody>
      </p:sp>
      <p:sp>
        <p:nvSpPr>
          <p:cNvPr id="452" name="CustomShape 4"/>
          <p:cNvSpPr/>
          <p:nvPr/>
        </p:nvSpPr>
        <p:spPr>
          <a:xfrm>
            <a:off x="4011480" y="2340000"/>
            <a:ext cx="2443320" cy="2232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53" name="CustomShape 5"/>
          <p:cNvSpPr/>
          <p:nvPr/>
        </p:nvSpPr>
        <p:spPr>
          <a:xfrm flipH="1" flipV="1">
            <a:off x="5860080" y="2471400"/>
            <a:ext cx="1327320" cy="450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4" name="CustomShape 6"/>
          <p:cNvSpPr/>
          <p:nvPr/>
        </p:nvSpPr>
        <p:spPr>
          <a:xfrm>
            <a:off x="1584000" y="5184000"/>
            <a:ext cx="360" cy="341640"/>
          </a:xfrm>
          <a:prstGeom prst="rect">
            <a:avLst/>
          </a:prstGeom>
          <a:noFill/>
          <a:ln>
            <a:noFill/>
          </a:ln>
        </p:spPr>
        <p:style>
          <a:lnRef idx="0"/>
          <a:fillRef idx="0"/>
          <a:effectRef idx="0"/>
          <a:fontRef idx="minor"/>
        </p:style>
      </p:sp>
      <p:sp>
        <p:nvSpPr>
          <p:cNvPr id="455" name="CustomShape 7"/>
          <p:cNvSpPr/>
          <p:nvPr/>
        </p:nvSpPr>
        <p:spPr>
          <a:xfrm>
            <a:off x="543600" y="2231640"/>
            <a:ext cx="1182960" cy="3416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cc0066"/>
                </a:solidFill>
                <a:latin typeface="Arial"/>
                <a:ea typeface="DejaVu Sans"/>
              </a:rPr>
              <a:t>Rappel : sous tableur, on peut lire au plus 1 million de lignes.</a:t>
            </a:r>
            <a:endParaRPr b="0" lang="fr-FR" sz="1600" spc="-1" strike="noStrike">
              <a:latin typeface="Arial"/>
            </a:endParaRPr>
          </a:p>
        </p:txBody>
      </p:sp>
      <p:sp>
        <p:nvSpPr>
          <p:cNvPr id="456" name="CustomShape 8"/>
          <p:cNvSpPr/>
          <p:nvPr/>
        </p:nvSpPr>
        <p:spPr>
          <a:xfrm>
            <a:off x="1337400" y="6476400"/>
            <a:ext cx="60040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57" name="CustomShape 9"/>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5FAB8906-95D1-43E1-BDAF-187F1064FE4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58" name="CustomShape 10"/>
          <p:cNvSpPr/>
          <p:nvPr/>
        </p:nvSpPr>
        <p:spPr>
          <a:xfrm flipH="1">
            <a:off x="4893840" y="1805760"/>
            <a:ext cx="2293560" cy="49608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9" name="CustomShape 11"/>
          <p:cNvSpPr/>
          <p:nvPr/>
        </p:nvSpPr>
        <p:spPr>
          <a:xfrm>
            <a:off x="7272000" y="1557000"/>
            <a:ext cx="1366200" cy="45720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Arial"/>
                <a:ea typeface="DejaVu Sans"/>
              </a:rPr>
              <a:t>Cocher pour un contrôle FPH</a:t>
            </a:r>
            <a:endParaRPr b="0" lang="fr-FR" sz="13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7883640" y="6321600"/>
            <a:ext cx="894960" cy="174240"/>
          </a:xfrm>
          <a:prstGeom prst="rect">
            <a:avLst/>
          </a:prstGeom>
          <a:noFill/>
          <a:ln>
            <a:noFill/>
          </a:ln>
        </p:spPr>
        <p:style>
          <a:lnRef idx="0"/>
          <a:fillRef idx="0"/>
          <a:effectRef idx="0"/>
          <a:fontRef idx="minor"/>
        </p:style>
      </p:sp>
      <p:sp>
        <p:nvSpPr>
          <p:cNvPr id="461" name="CustomShape 2"/>
          <p:cNvSpPr/>
          <p:nvPr/>
        </p:nvSpPr>
        <p:spPr>
          <a:xfrm>
            <a:off x="454320" y="1110600"/>
            <a:ext cx="8194320" cy="5063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puis « Format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Sous tableur, l’affichage maximum est d’environ 1 million de lignes. Par défaut les bases CSV sont découpées en segments d’au plus 1 million de lignes (Type de base standard).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On peut aussi découper selon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l’année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l’agent </a:t>
            </a:r>
            <a:r>
              <a:rPr b="0" lang="fr-FR" sz="1200" spc="-1" strike="noStrike">
                <a:solidFill>
                  <a:srgbClr val="000000"/>
                </a:solidFill>
                <a:latin typeface="Arial"/>
                <a:ea typeface="ヒラギノ角ゴ Pro W3"/>
              </a:rPr>
              <a:t>(ensemble des fiches de paye individuelles)</a:t>
            </a: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 catégorie de ligne de paye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(SFT, IR, indemnités,</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retenues, déductions,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cotisations, rappels…)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produire toutes ces catégories ou seulement une seule.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62" name="CustomShape 3"/>
          <p:cNvSpPr/>
          <p:nvPr/>
        </p:nvSpPr>
        <p:spPr>
          <a:xfrm>
            <a:off x="602280" y="3326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63" name="CustomShape 4"/>
          <p:cNvSpPr/>
          <p:nvPr/>
        </p:nvSpPr>
        <p:spPr>
          <a:xfrm>
            <a:off x="1584000" y="5184000"/>
            <a:ext cx="360" cy="341640"/>
          </a:xfrm>
          <a:prstGeom prst="rect">
            <a:avLst/>
          </a:prstGeom>
          <a:noFill/>
          <a:ln>
            <a:noFill/>
          </a:ln>
        </p:spPr>
        <p:style>
          <a:lnRef idx="0"/>
          <a:fillRef idx="0"/>
          <a:effectRef idx="0"/>
          <a:fontRef idx="minor"/>
        </p:style>
      </p:sp>
      <p:pic>
        <p:nvPicPr>
          <p:cNvPr id="464" name="Picture 2" descr=""/>
          <p:cNvPicPr/>
          <p:nvPr/>
        </p:nvPicPr>
        <p:blipFill>
          <a:blip r:embed="rId1"/>
          <a:stretch/>
        </p:blipFill>
        <p:spPr>
          <a:xfrm>
            <a:off x="6300360" y="1008360"/>
            <a:ext cx="1357560" cy="1433520"/>
          </a:xfrm>
          <a:prstGeom prst="rect">
            <a:avLst/>
          </a:prstGeom>
          <a:ln>
            <a:noFill/>
          </a:ln>
        </p:spPr>
      </p:pic>
      <p:pic>
        <p:nvPicPr>
          <p:cNvPr id="465" name="Picture 3" descr=""/>
          <p:cNvPicPr/>
          <p:nvPr/>
        </p:nvPicPr>
        <p:blipFill>
          <a:blip r:embed="rId2"/>
          <a:stretch/>
        </p:blipFill>
        <p:spPr>
          <a:xfrm>
            <a:off x="2903400" y="1649160"/>
            <a:ext cx="604800" cy="728640"/>
          </a:xfrm>
          <a:prstGeom prst="rect">
            <a:avLst/>
          </a:prstGeom>
          <a:ln>
            <a:noFill/>
          </a:ln>
        </p:spPr>
      </p:pic>
      <p:pic>
        <p:nvPicPr>
          <p:cNvPr id="466" name="Picture 4" descr=""/>
          <p:cNvPicPr/>
          <p:nvPr/>
        </p:nvPicPr>
        <p:blipFill>
          <a:blip r:embed="rId3"/>
          <a:srcRect l="5573" t="0" r="0" b="0"/>
          <a:stretch/>
        </p:blipFill>
        <p:spPr>
          <a:xfrm>
            <a:off x="4540320" y="3528000"/>
            <a:ext cx="4386600" cy="2238120"/>
          </a:xfrm>
          <a:prstGeom prst="rect">
            <a:avLst/>
          </a:prstGeom>
          <a:ln>
            <a:noFill/>
          </a:ln>
        </p:spPr>
      </p:pic>
      <p:sp>
        <p:nvSpPr>
          <p:cNvPr id="467" name="CustomShape 5"/>
          <p:cNvSpPr/>
          <p:nvPr/>
        </p:nvSpPr>
        <p:spPr>
          <a:xfrm>
            <a:off x="1332000" y="6321600"/>
            <a:ext cx="6474960" cy="174240"/>
          </a:xfrm>
          <a:prstGeom prst="rect">
            <a:avLst/>
          </a:prstGeom>
          <a:noFill/>
          <a:ln>
            <a:noFill/>
          </a:ln>
        </p:spPr>
        <p:style>
          <a:lnRef idx="0"/>
          <a:fillRef idx="0"/>
          <a:effectRef idx="0"/>
          <a:fontRef idx="minor"/>
        </p:style>
      </p:sp>
      <p:sp>
        <p:nvSpPr>
          <p:cNvPr id="468" name="CustomShape 6"/>
          <p:cNvSpPr/>
          <p:nvPr/>
        </p:nvSpPr>
        <p:spPr>
          <a:xfrm>
            <a:off x="1173600" y="6356520"/>
            <a:ext cx="49384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69"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7F2FD66E-EF26-4356-B714-6049B245F65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70" name="CustomShape 8"/>
          <p:cNvSpPr/>
          <p:nvPr/>
        </p:nvSpPr>
        <p:spPr>
          <a:xfrm>
            <a:off x="2983320" y="1329840"/>
            <a:ext cx="42480" cy="47700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71" name="CustomShape 9"/>
          <p:cNvSpPr/>
          <p:nvPr/>
        </p:nvSpPr>
        <p:spPr>
          <a:xfrm>
            <a:off x="5151960" y="1329840"/>
            <a:ext cx="1713960" cy="31608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2" name="Image 462" descr=""/>
          <p:cNvPicPr/>
          <p:nvPr/>
        </p:nvPicPr>
        <p:blipFill>
          <a:blip r:embed="rId1"/>
          <a:srcRect l="0" t="0" r="0" b="64948"/>
          <a:stretch/>
        </p:blipFill>
        <p:spPr>
          <a:xfrm>
            <a:off x="3626640" y="1003680"/>
            <a:ext cx="5083560" cy="2018160"/>
          </a:xfrm>
          <a:prstGeom prst="rect">
            <a:avLst/>
          </a:prstGeom>
          <a:ln>
            <a:noFill/>
          </a:ln>
        </p:spPr>
      </p:pic>
      <p:sp>
        <p:nvSpPr>
          <p:cNvPr id="473" name="CustomShape 1"/>
          <p:cNvSpPr/>
          <p:nvPr/>
        </p:nvSpPr>
        <p:spPr>
          <a:xfrm>
            <a:off x="602280" y="3326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74" name="CustomShape 2"/>
          <p:cNvSpPr/>
          <p:nvPr/>
        </p:nvSpPr>
        <p:spPr>
          <a:xfrm>
            <a:off x="576000" y="1296000"/>
            <a:ext cx="2734200" cy="495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L’exportation distributive permet d’extraire les données (et de produire les rapports d’analyse) pour une série de dossiers de données de paye distincts du répertoire Données.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Les résultats du traitement sont séparément générés, pour chaque dossier en entrée, sur la clé USB dans des dossiers de même nom.</a:t>
            </a:r>
            <a:endParaRPr b="0" lang="fr-FR" sz="1800" spc="-1" strike="noStrike">
              <a:latin typeface="Arial"/>
            </a:endParaRPr>
          </a:p>
        </p:txBody>
      </p:sp>
      <p:sp>
        <p:nvSpPr>
          <p:cNvPr id="475" name="Line 3"/>
          <p:cNvSpPr/>
          <p:nvPr/>
        </p:nvSpPr>
        <p:spPr>
          <a:xfrm>
            <a:off x="3240000" y="2160000"/>
            <a:ext cx="2592000" cy="360000"/>
          </a:xfrm>
          <a:prstGeom prst="line">
            <a:avLst/>
          </a:prstGeom>
          <a:ln w="36000">
            <a:solidFill>
              <a:srgbClr val="ff3333"/>
            </a:solidFill>
            <a:round/>
            <a:tailEnd len="med" type="triangle" w="med"/>
          </a:ln>
        </p:spPr>
        <p:style>
          <a:lnRef idx="0"/>
          <a:fillRef idx="0"/>
          <a:effectRef idx="0"/>
          <a:fontRef idx="minor"/>
        </p:style>
      </p:sp>
      <p:pic>
        <p:nvPicPr>
          <p:cNvPr id="476" name="Image 466" descr=""/>
          <p:cNvPicPr/>
          <p:nvPr/>
        </p:nvPicPr>
        <p:blipFill>
          <a:blip r:embed="rId2"/>
          <a:stretch/>
        </p:blipFill>
        <p:spPr>
          <a:xfrm>
            <a:off x="3744000" y="3349440"/>
            <a:ext cx="2179800" cy="284076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7" name="Image 467" descr=""/>
          <p:cNvPicPr/>
          <p:nvPr/>
        </p:nvPicPr>
        <p:blipFill>
          <a:blip r:embed="rId1"/>
          <a:stretch/>
        </p:blipFill>
        <p:spPr>
          <a:xfrm>
            <a:off x="576000" y="1617480"/>
            <a:ext cx="4414680" cy="5004720"/>
          </a:xfrm>
          <a:prstGeom prst="rect">
            <a:avLst/>
          </a:prstGeom>
          <a:ln>
            <a:noFill/>
          </a:ln>
        </p:spPr>
      </p:pic>
      <p:sp>
        <p:nvSpPr>
          <p:cNvPr id="478" name="CustomShape 1"/>
          <p:cNvSpPr/>
          <p:nvPr/>
        </p:nvSpPr>
        <p:spPr>
          <a:xfrm>
            <a:off x="7883640" y="6321600"/>
            <a:ext cx="894960" cy="174240"/>
          </a:xfrm>
          <a:prstGeom prst="rect">
            <a:avLst/>
          </a:prstGeom>
          <a:noFill/>
          <a:ln>
            <a:noFill/>
          </a:ln>
        </p:spPr>
        <p:style>
          <a:lnRef idx="0"/>
          <a:fillRef idx="0"/>
          <a:effectRef idx="0"/>
          <a:fontRef idx="minor"/>
        </p:style>
      </p:sp>
      <p:sp>
        <p:nvSpPr>
          <p:cNvPr id="479" name="CustomShape 2"/>
          <p:cNvSpPr/>
          <p:nvPr/>
        </p:nvSpPr>
        <p:spPr>
          <a:xfrm>
            <a:off x="454320" y="1110600"/>
            <a:ext cx="8194320" cy="727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80" name="CustomShape 3"/>
          <p:cNvSpPr/>
          <p:nvPr/>
        </p:nvSpPr>
        <p:spPr>
          <a:xfrm>
            <a:off x="602280" y="332640"/>
            <a:ext cx="835740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481" name="CustomShape 4"/>
          <p:cNvSpPr/>
          <p:nvPr/>
        </p:nvSpPr>
        <p:spPr>
          <a:xfrm>
            <a:off x="1584000" y="5184000"/>
            <a:ext cx="360" cy="341640"/>
          </a:xfrm>
          <a:prstGeom prst="rect">
            <a:avLst/>
          </a:prstGeom>
          <a:noFill/>
          <a:ln>
            <a:noFill/>
          </a:ln>
        </p:spPr>
        <p:style>
          <a:lnRef idx="0"/>
          <a:fillRef idx="0"/>
          <a:effectRef idx="0"/>
          <a:fontRef idx="minor"/>
        </p:style>
      </p:sp>
      <p:pic>
        <p:nvPicPr>
          <p:cNvPr id="482" name="Picture 3" descr=""/>
          <p:cNvPicPr/>
          <p:nvPr/>
        </p:nvPicPr>
        <p:blipFill>
          <a:blip r:embed="rId2"/>
          <a:stretch/>
        </p:blipFill>
        <p:spPr>
          <a:xfrm>
            <a:off x="4171320" y="1026000"/>
            <a:ext cx="552600" cy="575280"/>
          </a:xfrm>
          <a:prstGeom prst="rect">
            <a:avLst/>
          </a:prstGeom>
          <a:ln>
            <a:noFill/>
          </a:ln>
        </p:spPr>
      </p:pic>
      <p:pic>
        <p:nvPicPr>
          <p:cNvPr id="483" name="Picture 4" descr=""/>
          <p:cNvPicPr/>
          <p:nvPr/>
        </p:nvPicPr>
        <p:blipFill>
          <a:blip r:embed="rId3"/>
          <a:stretch/>
        </p:blipFill>
        <p:spPr>
          <a:xfrm>
            <a:off x="7355880" y="1026000"/>
            <a:ext cx="637560" cy="641160"/>
          </a:xfrm>
          <a:prstGeom prst="rect">
            <a:avLst/>
          </a:prstGeom>
          <a:ln>
            <a:noFill/>
          </a:ln>
        </p:spPr>
      </p:pic>
      <p:sp>
        <p:nvSpPr>
          <p:cNvPr id="484" name="CustomShape 5"/>
          <p:cNvSpPr/>
          <p:nvPr/>
        </p:nvSpPr>
        <p:spPr>
          <a:xfrm>
            <a:off x="1332000" y="6321600"/>
            <a:ext cx="6474960" cy="174240"/>
          </a:xfrm>
          <a:prstGeom prst="rect">
            <a:avLst/>
          </a:prstGeom>
          <a:noFill/>
          <a:ln>
            <a:noFill/>
          </a:ln>
        </p:spPr>
        <p:style>
          <a:lnRef idx="0"/>
          <a:fillRef idx="0"/>
          <a:effectRef idx="0"/>
          <a:fontRef idx="minor"/>
        </p:style>
      </p:sp>
      <p:sp>
        <p:nvSpPr>
          <p:cNvPr id="485" name="CustomShape 6"/>
          <p:cNvSpPr/>
          <p:nvPr/>
        </p:nvSpPr>
        <p:spPr>
          <a:xfrm>
            <a:off x="1656000" y="6588000"/>
            <a:ext cx="5896080" cy="238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486"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78127545-B918-4483-BE8D-C23C6CD2D668}"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87" name="CustomShape 8"/>
          <p:cNvSpPr/>
          <p:nvPr/>
        </p:nvSpPr>
        <p:spPr>
          <a:xfrm>
            <a:off x="5054400" y="1095840"/>
            <a:ext cx="2118240" cy="3618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ヒラギノ角ゴ Pro W3"/>
              </a:rPr>
              <a:t>puis « Traitement »</a:t>
            </a:r>
            <a:endParaRPr b="0" lang="fr-FR" sz="1800" spc="-1" strike="noStrike">
              <a:latin typeface="Arial"/>
            </a:endParaRPr>
          </a:p>
        </p:txBody>
      </p:sp>
      <p:sp>
        <p:nvSpPr>
          <p:cNvPr id="488" name="CustomShape 9"/>
          <p:cNvSpPr/>
          <p:nvPr/>
        </p:nvSpPr>
        <p:spPr>
          <a:xfrm>
            <a:off x="5040720" y="2304720"/>
            <a:ext cx="3093480" cy="573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Gestion de la mémoire et du processeur</a:t>
            </a:r>
            <a:endParaRPr b="0" lang="fr-FR" sz="1600" spc="-1" strike="noStrike">
              <a:latin typeface="Arial"/>
            </a:endParaRPr>
          </a:p>
        </p:txBody>
      </p:sp>
      <p:sp>
        <p:nvSpPr>
          <p:cNvPr id="489" name="CustomShape 10"/>
          <p:cNvSpPr/>
          <p:nvPr/>
        </p:nvSpPr>
        <p:spPr>
          <a:xfrm>
            <a:off x="5544720" y="3274920"/>
            <a:ext cx="3093480" cy="5392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Arial"/>
                <a:ea typeface="DejaVu Sans"/>
              </a:rPr>
              <a:t>Journal d’exécution (utilisation pour le débogage)</a:t>
            </a:r>
            <a:endParaRPr b="0" lang="fr-FR" sz="1600" spc="-1" strike="noStrike">
              <a:latin typeface="Arial"/>
            </a:endParaRPr>
          </a:p>
        </p:txBody>
      </p:sp>
      <p:sp>
        <p:nvSpPr>
          <p:cNvPr id="490" name="Line 11"/>
          <p:cNvSpPr/>
          <p:nvPr/>
        </p:nvSpPr>
        <p:spPr>
          <a:xfrm flipH="1">
            <a:off x="4320000" y="2591640"/>
            <a:ext cx="648000" cy="360"/>
          </a:xfrm>
          <a:prstGeom prst="line">
            <a:avLst/>
          </a:prstGeom>
          <a:ln>
            <a:noFill/>
          </a:ln>
        </p:spPr>
        <p:style>
          <a:lnRef idx="0"/>
          <a:fillRef idx="0"/>
          <a:effectRef idx="0"/>
          <a:fontRef idx="minor"/>
        </p:style>
      </p:sp>
      <p:sp>
        <p:nvSpPr>
          <p:cNvPr id="491" name="Line 12"/>
          <p:cNvSpPr/>
          <p:nvPr/>
        </p:nvSpPr>
        <p:spPr>
          <a:xfrm flipH="1">
            <a:off x="4752000" y="3527640"/>
            <a:ext cx="792000" cy="360"/>
          </a:xfrm>
          <a:prstGeom prst="line">
            <a:avLst/>
          </a:prstGeom>
          <a:ln>
            <a:noFill/>
          </a:ln>
        </p:spPr>
        <p:style>
          <a:lnRef idx="0"/>
          <a:fillRef idx="0"/>
          <a:effectRef idx="0"/>
          <a:fontRef idx="minor"/>
        </p:style>
      </p:sp>
      <p:sp>
        <p:nvSpPr>
          <p:cNvPr id="492" name="CustomShape 13"/>
          <p:cNvSpPr/>
          <p:nvPr/>
        </p:nvSpPr>
        <p:spPr>
          <a:xfrm>
            <a:off x="5472000" y="3960000"/>
            <a:ext cx="3094200" cy="188676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DejaVu Sans"/>
              </a:rPr>
              <a:t>Cocher pour lancer la création des rapports d’analyse automatiquement après l’extraction des données. Case cochée par défaut en mode d’exportation distributive. </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000000"/>
                </a:solidFill>
                <a:latin typeface="Arial"/>
                <a:ea typeface="DejaVu Sans"/>
              </a:rPr>
              <a:t>Le type de rapport produit peut être sélectionné (soit WORD et ODT, soit PDF, soit les trois formats).</a:t>
            </a:r>
            <a:endParaRPr b="0" lang="fr-FR" sz="1400" spc="-1" strike="noStrike">
              <a:latin typeface="Arial"/>
            </a:endParaRPr>
          </a:p>
        </p:txBody>
      </p:sp>
      <p:sp>
        <p:nvSpPr>
          <p:cNvPr id="493" name="Line 14"/>
          <p:cNvSpPr/>
          <p:nvPr/>
        </p:nvSpPr>
        <p:spPr>
          <a:xfrm flipH="1">
            <a:off x="4752360" y="3528000"/>
            <a:ext cx="792000" cy="360"/>
          </a:xfrm>
          <a:prstGeom prst="line">
            <a:avLst/>
          </a:prstGeom>
          <a:ln>
            <a:noFill/>
          </a:ln>
        </p:spPr>
        <p:style>
          <a:lnRef idx="0"/>
          <a:fillRef idx="0"/>
          <a:effectRef idx="0"/>
          <a:fontRef idx="minor"/>
        </p:style>
      </p:sp>
      <p:sp>
        <p:nvSpPr>
          <p:cNvPr id="494" name="Line 15"/>
          <p:cNvSpPr/>
          <p:nvPr/>
        </p:nvSpPr>
        <p:spPr>
          <a:xfrm flipH="1">
            <a:off x="4752360" y="3528000"/>
            <a:ext cx="792000" cy="360"/>
          </a:xfrm>
          <a:prstGeom prst="line">
            <a:avLst/>
          </a:prstGeom>
          <a:ln>
            <a:noFill/>
          </a:ln>
        </p:spPr>
        <p:style>
          <a:lnRef idx="0"/>
          <a:fillRef idx="0"/>
          <a:effectRef idx="0"/>
          <a:fontRef idx="minor"/>
        </p:style>
      </p:sp>
      <p:sp>
        <p:nvSpPr>
          <p:cNvPr id="495" name="Line 16"/>
          <p:cNvSpPr/>
          <p:nvPr/>
        </p:nvSpPr>
        <p:spPr>
          <a:xfrm flipH="1">
            <a:off x="3312000" y="4104000"/>
            <a:ext cx="2088000" cy="360"/>
          </a:xfrm>
          <a:prstGeom prst="line">
            <a:avLst/>
          </a:prstGeom>
          <a:ln>
            <a:noFill/>
          </a:ln>
        </p:spPr>
        <p:style>
          <a:lnRef idx="0"/>
          <a:fillRef idx="0"/>
          <a:effectRef idx="0"/>
          <a:fontRef idx="minor"/>
        </p:style>
      </p:sp>
      <p:sp>
        <p:nvSpPr>
          <p:cNvPr id="496" name="CustomShape 17"/>
          <p:cNvSpPr/>
          <p:nvPr/>
        </p:nvSpPr>
        <p:spPr>
          <a:xfrm flipH="1" flipV="1">
            <a:off x="4108320" y="2448000"/>
            <a:ext cx="928440" cy="6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7" name="CustomShape 18"/>
          <p:cNvSpPr/>
          <p:nvPr/>
        </p:nvSpPr>
        <p:spPr>
          <a:xfrm flipH="1">
            <a:off x="4750200" y="3528000"/>
            <a:ext cx="79020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8" name="CustomShape 19"/>
          <p:cNvSpPr/>
          <p:nvPr/>
        </p:nvSpPr>
        <p:spPr>
          <a:xfrm flipH="1">
            <a:off x="4108320" y="4104000"/>
            <a:ext cx="135972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9" name="Image 486" descr=""/>
          <p:cNvPicPr/>
          <p:nvPr/>
        </p:nvPicPr>
        <p:blipFill>
          <a:blip r:embed="rId1"/>
          <a:srcRect l="0" t="0" r="56690" b="0"/>
          <a:stretch/>
        </p:blipFill>
        <p:spPr>
          <a:xfrm>
            <a:off x="2376720" y="2592000"/>
            <a:ext cx="3957840" cy="2972520"/>
          </a:xfrm>
          <a:prstGeom prst="rect">
            <a:avLst/>
          </a:prstGeom>
          <a:ln>
            <a:noFill/>
          </a:ln>
        </p:spPr>
      </p:pic>
      <p:sp>
        <p:nvSpPr>
          <p:cNvPr id="500" name="CustomShape 1"/>
          <p:cNvSpPr/>
          <p:nvPr/>
        </p:nvSpPr>
        <p:spPr>
          <a:xfrm>
            <a:off x="602280" y="285120"/>
            <a:ext cx="8357400" cy="6544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les logs d’analyse enchaînée </a:t>
            </a:r>
            <a:endParaRPr b="0" lang="fr-FR" sz="2200" spc="-1" strike="noStrike">
              <a:latin typeface="Arial"/>
            </a:endParaRPr>
          </a:p>
        </p:txBody>
      </p:sp>
      <p:sp>
        <p:nvSpPr>
          <p:cNvPr id="501" name="CustomShape 2"/>
          <p:cNvSpPr/>
          <p:nvPr/>
        </p:nvSpPr>
        <p:spPr>
          <a:xfrm>
            <a:off x="720000" y="1440000"/>
            <a:ext cx="8062560" cy="856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Lorsque la case « Enchaîner extraction et analyse » est cochée, le log de la génération des rapports est déroulé dans l’onglet Console de l’interface graphique principale. L’interface RStudio n’est pas lancée.</a:t>
            </a:r>
            <a:endParaRPr b="0" lang="fr-FR"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7883640" y="6321600"/>
            <a:ext cx="894960" cy="174240"/>
          </a:xfrm>
          <a:prstGeom prst="rect">
            <a:avLst/>
          </a:prstGeom>
          <a:noFill/>
          <a:ln>
            <a:noFill/>
          </a:ln>
        </p:spPr>
        <p:style>
          <a:lnRef idx="0"/>
          <a:fillRef idx="0"/>
          <a:effectRef idx="0"/>
          <a:fontRef idx="minor"/>
        </p:style>
      </p:sp>
      <p:sp>
        <p:nvSpPr>
          <p:cNvPr id="503" name="CustomShape 2"/>
          <p:cNvSpPr/>
          <p:nvPr/>
        </p:nvSpPr>
        <p:spPr>
          <a:xfrm>
            <a:off x="291240" y="1577520"/>
            <a:ext cx="8487360" cy="5037840"/>
          </a:xfrm>
          <a:prstGeom prst="rect">
            <a:avLst/>
          </a:prstGeom>
          <a:noFill/>
          <a:ln>
            <a:noFill/>
          </a:ln>
        </p:spPr>
        <p:style>
          <a:lnRef idx="0"/>
          <a:fillRef idx="0"/>
          <a:effectRef idx="0"/>
          <a:fontRef idx="minor"/>
        </p:style>
        <p:txBody>
          <a:bodyPr lIns="90000" rIns="90000" tIns="45000" bIns="45000"/>
          <a:p>
            <a:pPr>
              <a:lnSpc>
                <a:spcPct val="100000"/>
              </a:lnSpc>
            </a:pPr>
            <a:r>
              <a:rPr b="1" lang="fr-FR" sz="1800" spc="-1" strike="noStrike">
                <a:solidFill>
                  <a:srgbClr val="000000"/>
                </a:solidFill>
                <a:latin typeface="Arial"/>
                <a:ea typeface="DejaVu Sans"/>
              </a:rPr>
              <a:t>Les fils d’exécution </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nombre de fils d’exécution correspond au nombre de processus qui vont réaliser en même temps l’extraction des données :</a:t>
            </a:r>
            <a:endParaRPr b="0" lang="fr-FR" sz="1800" spc="-1" strike="noStrike">
              <a:latin typeface="Arial"/>
            </a:endParaRPr>
          </a:p>
          <a:p>
            <a:pPr marL="457200" algn="just">
              <a:lnSpc>
                <a:spcPct val="100000"/>
              </a:lnSpc>
            </a:pPr>
            <a:r>
              <a:rPr b="0" lang="fr-FR" sz="1800" spc="-1" strike="noStrike">
                <a:solidFill>
                  <a:srgbClr val="000000"/>
                </a:solidFill>
                <a:latin typeface="Arial"/>
                <a:ea typeface="DejaVu Sans"/>
              </a:rPr>
              <a:t>-  Si le nombre de fils d’exécution indiqué est de 1, il n’y aura qu’un seul processus qui procèdera aux contrôles nécessaires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Arial"/>
                <a:ea typeface="DejaVu Sans"/>
              </a:rPr>
              <a:t>Si le nombre de fils est de 6, il y aura 6 processus en marche en même temps pour réaliser les contrôles, ce qui sera </a:t>
            </a:r>
            <a:r>
              <a:rPr b="1" lang="fr-FR" sz="1800" spc="-1" strike="noStrike">
                <a:solidFill>
                  <a:srgbClr val="000000"/>
                </a:solidFill>
                <a:latin typeface="Arial"/>
                <a:ea typeface="DejaVu Sans"/>
              </a:rPr>
              <a:t>plus rapide.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000000"/>
                </a:solidFill>
                <a:latin typeface="Arial"/>
                <a:ea typeface="DejaVu Sans"/>
              </a:rPr>
              <a:t>Conséquences</a:t>
            </a:r>
            <a:r>
              <a:rPr b="0" lang="fr-FR" sz="1800" spc="-1" strike="noStrike">
                <a:solidFill>
                  <a:srgbClr val="000000"/>
                </a:solidFill>
                <a:latin typeface="Arial"/>
                <a:ea typeface="DejaVu Sans"/>
              </a:rPr>
              <a:t>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Arial"/>
                <a:ea typeface="DejaVu Sans"/>
              </a:rPr>
              <a:t>En cas de problème de fiabilité lors de la lecture des données paye par Altaïr, faire tourner les données en sélectionnant cette option pour un unique fil d’exécution (sélectionner 1).</a:t>
            </a:r>
            <a:endParaRPr b="0" lang="fr-FR" sz="1800" spc="-1" strike="noStrike">
              <a:latin typeface="Arial"/>
            </a:endParaRPr>
          </a:p>
          <a:p>
            <a:pPr marL="457200" algn="just">
              <a:lnSpc>
                <a:spcPct val="100000"/>
              </a:lnSpc>
            </a:pP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Arial"/>
                <a:ea typeface="DejaVu Sans"/>
              </a:rPr>
              <a:t>Si l’interface n’est pas réactive lors d’un contrôle important, baisser le nombre de fils d’exécution ainsi que l’utilisation de la mémoire en mode </a:t>
            </a:r>
            <a:r>
              <a:rPr b="1" lang="fr-FR" sz="1800" spc="-1" strike="noStrike">
                <a:solidFill>
                  <a:srgbClr val="000000"/>
                </a:solidFill>
                <a:latin typeface="Arial"/>
                <a:ea typeface="DejaVu Sans"/>
              </a:rPr>
              <a:t>modéré </a:t>
            </a:r>
            <a:r>
              <a:rPr b="0" lang="fr-FR" sz="1800" spc="-1" strike="noStrike">
                <a:solidFill>
                  <a:srgbClr val="000000"/>
                </a:solidFill>
                <a:latin typeface="Arial"/>
                <a:ea typeface="DejaVu Sans"/>
              </a:rPr>
              <a:t>ou </a:t>
            </a:r>
            <a:r>
              <a:rPr b="1" lang="fr-FR" sz="1800" spc="-1" strike="noStrike">
                <a:solidFill>
                  <a:srgbClr val="000000"/>
                </a:solidFill>
                <a:latin typeface="Arial"/>
                <a:ea typeface="DejaVu Sans"/>
              </a:rPr>
              <a:t>économe</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04" name="CustomShape 3"/>
          <p:cNvSpPr/>
          <p:nvPr/>
        </p:nvSpPr>
        <p:spPr>
          <a:xfrm>
            <a:off x="602280" y="332640"/>
            <a:ext cx="835740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505" name="CustomShape 4"/>
          <p:cNvSpPr/>
          <p:nvPr/>
        </p:nvSpPr>
        <p:spPr>
          <a:xfrm>
            <a:off x="1584000" y="5184000"/>
            <a:ext cx="360" cy="341640"/>
          </a:xfrm>
          <a:prstGeom prst="rect">
            <a:avLst/>
          </a:prstGeom>
          <a:noFill/>
          <a:ln>
            <a:noFill/>
          </a:ln>
        </p:spPr>
        <p:style>
          <a:lnRef idx="0"/>
          <a:fillRef idx="0"/>
          <a:effectRef idx="0"/>
          <a:fontRef idx="minor"/>
        </p:style>
      </p:sp>
      <p:pic>
        <p:nvPicPr>
          <p:cNvPr id="506" name="Picture 3" descr=""/>
          <p:cNvPicPr/>
          <p:nvPr/>
        </p:nvPicPr>
        <p:blipFill>
          <a:blip r:embed="rId1"/>
          <a:stretch/>
        </p:blipFill>
        <p:spPr>
          <a:xfrm>
            <a:off x="5182200" y="967680"/>
            <a:ext cx="604800" cy="728640"/>
          </a:xfrm>
          <a:prstGeom prst="rect">
            <a:avLst/>
          </a:prstGeom>
          <a:ln>
            <a:noFill/>
          </a:ln>
        </p:spPr>
      </p:pic>
      <p:pic>
        <p:nvPicPr>
          <p:cNvPr id="507" name="Picture 4" descr=""/>
          <p:cNvPicPr/>
          <p:nvPr/>
        </p:nvPicPr>
        <p:blipFill>
          <a:blip r:embed="rId2"/>
          <a:stretch/>
        </p:blipFill>
        <p:spPr>
          <a:xfrm>
            <a:off x="5911200" y="960120"/>
            <a:ext cx="757440" cy="804960"/>
          </a:xfrm>
          <a:prstGeom prst="rect">
            <a:avLst/>
          </a:prstGeom>
          <a:ln>
            <a:noFill/>
          </a:ln>
        </p:spPr>
      </p:pic>
      <p:pic>
        <p:nvPicPr>
          <p:cNvPr id="508" name="Image 2" descr=""/>
          <p:cNvPicPr/>
          <p:nvPr/>
        </p:nvPicPr>
        <p:blipFill>
          <a:blip r:embed="rId3"/>
          <a:srcRect l="24417" t="-3348" r="16462" b="0"/>
          <a:stretch/>
        </p:blipFill>
        <p:spPr>
          <a:xfrm>
            <a:off x="5112720" y="4839480"/>
            <a:ext cx="2688120" cy="341280"/>
          </a:xfrm>
          <a:prstGeom prst="rect">
            <a:avLst/>
          </a:prstGeom>
          <a:ln>
            <a:noFill/>
          </a:ln>
        </p:spPr>
      </p:pic>
      <p:sp>
        <p:nvSpPr>
          <p:cNvPr id="509" name="CustomShape 5"/>
          <p:cNvSpPr/>
          <p:nvPr/>
        </p:nvSpPr>
        <p:spPr>
          <a:xfrm>
            <a:off x="1166040" y="6356520"/>
            <a:ext cx="494640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0" name="CustomShape 6"/>
          <p:cNvSpPr/>
          <p:nvPr/>
        </p:nvSpPr>
        <p:spPr>
          <a:xfrm>
            <a:off x="6481080" y="633240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4C4EE8F9-DEDB-4B68-A0BA-0A0F3D87AFF0}"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7883640" y="6321600"/>
            <a:ext cx="894960" cy="174240"/>
          </a:xfrm>
          <a:prstGeom prst="rect">
            <a:avLst/>
          </a:prstGeom>
          <a:noFill/>
          <a:ln>
            <a:noFill/>
          </a:ln>
        </p:spPr>
        <p:style>
          <a:lnRef idx="0"/>
          <a:fillRef idx="0"/>
          <a:effectRef idx="0"/>
          <a:fontRef idx="minor"/>
        </p:style>
      </p:sp>
      <p:sp>
        <p:nvSpPr>
          <p:cNvPr id="512" name="CustomShape 2"/>
          <p:cNvSpPr/>
          <p:nvPr/>
        </p:nvSpPr>
        <p:spPr>
          <a:xfrm>
            <a:off x="360000" y="1173600"/>
            <a:ext cx="3991680" cy="1272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13" name="CustomShape 3"/>
          <p:cNvSpPr/>
          <p:nvPr/>
        </p:nvSpPr>
        <p:spPr>
          <a:xfrm>
            <a:off x="300960" y="185400"/>
            <a:ext cx="8537040" cy="388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CODES »</a:t>
            </a:r>
            <a:endParaRPr b="0" lang="fr-FR" sz="2400" spc="-1" strike="noStrike">
              <a:latin typeface="Arial"/>
            </a:endParaRPr>
          </a:p>
        </p:txBody>
      </p:sp>
      <p:sp>
        <p:nvSpPr>
          <p:cNvPr id="514" name="CustomShape 4"/>
          <p:cNvSpPr/>
          <p:nvPr/>
        </p:nvSpPr>
        <p:spPr>
          <a:xfrm>
            <a:off x="1584000" y="5184000"/>
            <a:ext cx="360" cy="341640"/>
          </a:xfrm>
          <a:prstGeom prst="rect">
            <a:avLst/>
          </a:prstGeom>
          <a:noFill/>
          <a:ln>
            <a:noFill/>
          </a:ln>
        </p:spPr>
        <p:style>
          <a:lnRef idx="0"/>
          <a:fillRef idx="0"/>
          <a:effectRef idx="0"/>
          <a:fontRef idx="minor"/>
        </p:style>
      </p:sp>
      <p:pic>
        <p:nvPicPr>
          <p:cNvPr id="515" name="Picture 3" descr=""/>
          <p:cNvPicPr/>
          <p:nvPr/>
        </p:nvPicPr>
        <p:blipFill>
          <a:blip r:embed="rId1"/>
          <a:stretch/>
        </p:blipFill>
        <p:spPr>
          <a:xfrm>
            <a:off x="2356920" y="747360"/>
            <a:ext cx="470160" cy="509040"/>
          </a:xfrm>
          <a:prstGeom prst="rect">
            <a:avLst/>
          </a:prstGeom>
          <a:ln>
            <a:noFill/>
          </a:ln>
        </p:spPr>
      </p:pic>
      <p:sp>
        <p:nvSpPr>
          <p:cNvPr id="516" name="CustomShape 5"/>
          <p:cNvSpPr/>
          <p:nvPr/>
        </p:nvSpPr>
        <p:spPr>
          <a:xfrm>
            <a:off x="1332000" y="6321600"/>
            <a:ext cx="6474960" cy="174240"/>
          </a:xfrm>
          <a:prstGeom prst="rect">
            <a:avLst/>
          </a:prstGeom>
          <a:noFill/>
          <a:ln>
            <a:noFill/>
          </a:ln>
        </p:spPr>
        <p:style>
          <a:lnRef idx="0"/>
          <a:fillRef idx="0"/>
          <a:effectRef idx="0"/>
          <a:fontRef idx="minor"/>
        </p:style>
      </p:sp>
      <p:sp>
        <p:nvSpPr>
          <p:cNvPr id="517" name="CustomShape 6"/>
          <p:cNvSpPr/>
          <p:nvPr/>
        </p:nvSpPr>
        <p:spPr>
          <a:xfrm>
            <a:off x="1676520" y="6356520"/>
            <a:ext cx="53539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8"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0BB816BF-9B6E-4549-843A-4B08FE4239F5}"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19" name="CustomShape 8"/>
          <p:cNvSpPr/>
          <p:nvPr/>
        </p:nvSpPr>
        <p:spPr>
          <a:xfrm>
            <a:off x="3643200" y="1258200"/>
            <a:ext cx="1901880" cy="361800"/>
          </a:xfrm>
          <a:prstGeom prst="rect">
            <a:avLst/>
          </a:prstGeom>
          <a:noFill/>
          <a:ln>
            <a:noFill/>
          </a:ln>
        </p:spPr>
        <p:style>
          <a:lnRef idx="0"/>
          <a:fillRef idx="0"/>
          <a:effectRef idx="0"/>
          <a:fontRef idx="minor"/>
        </p:style>
      </p:sp>
      <p:pic>
        <p:nvPicPr>
          <p:cNvPr id="520" name="Image 11" descr=""/>
          <p:cNvPicPr/>
          <p:nvPr/>
        </p:nvPicPr>
        <p:blipFill>
          <a:blip r:embed="rId2"/>
          <a:srcRect l="3509" t="31028" r="85067" b="58547"/>
          <a:stretch/>
        </p:blipFill>
        <p:spPr>
          <a:xfrm>
            <a:off x="4313160" y="855360"/>
            <a:ext cx="586080" cy="502200"/>
          </a:xfrm>
          <a:prstGeom prst="rect">
            <a:avLst/>
          </a:prstGeom>
          <a:ln>
            <a:noFill/>
          </a:ln>
        </p:spPr>
      </p:pic>
      <p:pic>
        <p:nvPicPr>
          <p:cNvPr id="521" name="Image 508" descr=""/>
          <p:cNvPicPr/>
          <p:nvPr/>
        </p:nvPicPr>
        <p:blipFill>
          <a:blip r:embed="rId3"/>
          <a:srcRect l="2848" t="2055" r="1945" b="2050"/>
          <a:stretch/>
        </p:blipFill>
        <p:spPr>
          <a:xfrm>
            <a:off x="864000" y="2415960"/>
            <a:ext cx="3312000" cy="3846240"/>
          </a:xfrm>
          <a:prstGeom prst="rect">
            <a:avLst/>
          </a:prstGeom>
          <a:ln>
            <a:noFill/>
          </a:ln>
        </p:spPr>
      </p:pic>
      <p:pic>
        <p:nvPicPr>
          <p:cNvPr id="522" name="Image 509" descr=""/>
          <p:cNvPicPr/>
          <p:nvPr/>
        </p:nvPicPr>
        <p:blipFill>
          <a:blip r:embed="rId4"/>
          <a:stretch/>
        </p:blipFill>
        <p:spPr>
          <a:xfrm>
            <a:off x="4896000" y="2349000"/>
            <a:ext cx="3454200" cy="3970800"/>
          </a:xfrm>
          <a:prstGeom prst="rect">
            <a:avLst/>
          </a:prstGeom>
          <a:ln>
            <a:noFill/>
          </a:ln>
        </p:spPr>
      </p:pic>
      <p:sp>
        <p:nvSpPr>
          <p:cNvPr id="523" name="CustomShape 9"/>
          <p:cNvSpPr/>
          <p:nvPr/>
        </p:nvSpPr>
        <p:spPr>
          <a:xfrm>
            <a:off x="504000" y="1411920"/>
            <a:ext cx="8278200" cy="148716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b="0" lang="fr-FR" sz="1400" spc="-1" strike="noStrike">
              <a:latin typeface="Arial"/>
            </a:endParaRPr>
          </a:p>
          <a:p>
            <a:pPr>
              <a:lnSpc>
                <a:spcPct val="100000"/>
              </a:lnSpc>
            </a:pPr>
            <a:r>
              <a:rPr b="0" lang="fr-FR" sz="1400" spc="-1" strike="noStrike">
                <a:solidFill>
                  <a:srgbClr val="000000"/>
                </a:solidFill>
                <a:latin typeface="Arial"/>
                <a:ea typeface="ヒラギノ角ゴ Pro W3"/>
              </a:rPr>
              <a:t>Valider ensuite en cliquant sur l’icône « flèche verte ». Un message confirme que les codes saisis seront utilisés dans les rapports.</a:t>
            </a:r>
            <a:endParaRPr b="0" lang="fr-FR" sz="1400" spc="-1" strike="noStrike">
              <a:latin typeface="Arial"/>
            </a:endParaRPr>
          </a:p>
          <a:p>
            <a:pPr>
              <a:lnSpc>
                <a:spcPct val="100000"/>
              </a:lnSpc>
            </a:pPr>
            <a:endParaRPr b="0" lang="fr-FR" sz="1400" spc="-1" strike="noStrike">
              <a:latin typeface="Arial"/>
            </a:endParaRPr>
          </a:p>
        </p:txBody>
      </p:sp>
      <p:sp>
        <p:nvSpPr>
          <p:cNvPr id="524" name="CustomShape 10"/>
          <p:cNvSpPr/>
          <p:nvPr/>
        </p:nvSpPr>
        <p:spPr>
          <a:xfrm>
            <a:off x="504000" y="839160"/>
            <a:ext cx="7846200" cy="37512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Codes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300960" y="185400"/>
            <a:ext cx="8537040" cy="388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Rapport »</a:t>
            </a:r>
            <a:endParaRPr b="0" lang="fr-FR" sz="2400" spc="-1" strike="noStrike">
              <a:latin typeface="Arial"/>
            </a:endParaRPr>
          </a:p>
        </p:txBody>
      </p:sp>
      <p:pic>
        <p:nvPicPr>
          <p:cNvPr id="526" name="Picture 3" descr=""/>
          <p:cNvPicPr/>
          <p:nvPr/>
        </p:nvPicPr>
        <p:blipFill>
          <a:blip r:embed="rId1"/>
          <a:stretch/>
        </p:blipFill>
        <p:spPr>
          <a:xfrm>
            <a:off x="2356920" y="639360"/>
            <a:ext cx="470160" cy="509040"/>
          </a:xfrm>
          <a:prstGeom prst="rect">
            <a:avLst/>
          </a:prstGeom>
          <a:ln>
            <a:noFill/>
          </a:ln>
        </p:spPr>
      </p:pic>
      <p:sp>
        <p:nvSpPr>
          <p:cNvPr id="527" name="CustomShape 2"/>
          <p:cNvSpPr/>
          <p:nvPr/>
        </p:nvSpPr>
        <p:spPr>
          <a:xfrm>
            <a:off x="3643200" y="1258200"/>
            <a:ext cx="1901880" cy="361800"/>
          </a:xfrm>
          <a:prstGeom prst="rect">
            <a:avLst/>
          </a:prstGeom>
          <a:noFill/>
          <a:ln>
            <a:noFill/>
          </a:ln>
        </p:spPr>
        <p:style>
          <a:lnRef idx="0"/>
          <a:fillRef idx="0"/>
          <a:effectRef idx="0"/>
          <a:fontRef idx="minor"/>
        </p:style>
      </p:sp>
      <p:sp>
        <p:nvSpPr>
          <p:cNvPr id="528" name="CustomShape 3"/>
          <p:cNvSpPr/>
          <p:nvPr/>
        </p:nvSpPr>
        <p:spPr>
          <a:xfrm>
            <a:off x="504000" y="731160"/>
            <a:ext cx="7846200" cy="37512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Rapport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pic>
        <p:nvPicPr>
          <p:cNvPr id="529" name="" descr=""/>
          <p:cNvPicPr/>
          <p:nvPr/>
        </p:nvPicPr>
        <p:blipFill>
          <a:blip r:embed="rId2"/>
          <a:srcRect l="0" t="41001" r="87676" b="49182"/>
          <a:stretch/>
        </p:blipFill>
        <p:spPr>
          <a:xfrm>
            <a:off x="4464000" y="731160"/>
            <a:ext cx="575280" cy="418320"/>
          </a:xfrm>
          <a:prstGeom prst="rect">
            <a:avLst/>
          </a:prstGeom>
          <a:ln>
            <a:noFill/>
          </a:ln>
        </p:spPr>
      </p:pic>
      <p:sp>
        <p:nvSpPr>
          <p:cNvPr id="530" name="CustomShape 4"/>
          <p:cNvSpPr/>
          <p:nvPr/>
        </p:nvSpPr>
        <p:spPr>
          <a:xfrm>
            <a:off x="3564000" y="1512000"/>
            <a:ext cx="4786200" cy="4285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Arial"/>
                <a:ea typeface="ヒラギノ角ゴ Pro W3"/>
              </a:rPr>
              <a:t>Par défaut, toutes les parties du rapport d’analyse sont sélectionnées.</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Il suffit de décocher les parties correspondantes pour qu’elles soient omises du rapport d’analyse.</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Des profils types (« Complet », « Allégé »…) sont proposés par un menu déroulant, en fonction des points souhaités dans le rapport.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Valider ensuite en cliquant sur l’icône « flèche verte ».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Un message confirme que les parties du rapport sélectionnées seront générées. Attention, certaines parties dépendent d’autres parties et ne peuvent pas être produites isolément.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Cliquer alors sur « Accepter ».</a:t>
            </a:r>
            <a:endParaRPr b="0" lang="fr-FR" sz="1400" spc="-1" strike="noStrike">
              <a:latin typeface="Arial"/>
            </a:endParaRPr>
          </a:p>
        </p:txBody>
      </p:sp>
      <p:pic>
        <p:nvPicPr>
          <p:cNvPr id="531" name="" descr=""/>
          <p:cNvPicPr/>
          <p:nvPr/>
        </p:nvPicPr>
        <p:blipFill>
          <a:blip r:embed="rId3"/>
          <a:srcRect l="32310" t="42364" r="0" b="0"/>
          <a:stretch/>
        </p:blipFill>
        <p:spPr>
          <a:xfrm>
            <a:off x="360000" y="4140000"/>
            <a:ext cx="2397240" cy="2519280"/>
          </a:xfrm>
          <a:prstGeom prst="rect">
            <a:avLst/>
          </a:prstGeom>
          <a:ln>
            <a:noFill/>
          </a:ln>
        </p:spPr>
      </p:pic>
      <p:pic>
        <p:nvPicPr>
          <p:cNvPr id="532" name="" descr=""/>
          <p:cNvPicPr/>
          <p:nvPr/>
        </p:nvPicPr>
        <p:blipFill>
          <a:blip r:embed="rId4"/>
          <a:srcRect l="15238" t="8911" r="2837" b="10516"/>
          <a:stretch/>
        </p:blipFill>
        <p:spPr>
          <a:xfrm>
            <a:off x="288000" y="1332000"/>
            <a:ext cx="2557080" cy="273564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7883640" y="6321600"/>
            <a:ext cx="894960" cy="174240"/>
          </a:xfrm>
          <a:prstGeom prst="rect">
            <a:avLst/>
          </a:prstGeom>
          <a:noFill/>
          <a:ln>
            <a:noFill/>
          </a:ln>
        </p:spPr>
        <p:style>
          <a:lnRef idx="0"/>
          <a:fillRef idx="0"/>
          <a:effectRef idx="0"/>
          <a:fontRef idx="minor"/>
        </p:style>
      </p:sp>
      <p:sp>
        <p:nvSpPr>
          <p:cNvPr id="534" name="CustomShape 2"/>
          <p:cNvSpPr/>
          <p:nvPr/>
        </p:nvSpPr>
        <p:spPr>
          <a:xfrm>
            <a:off x="378720" y="2151000"/>
            <a:ext cx="8537040" cy="41846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1" lang="fr-FR" sz="2000" spc="-1" strike="noStrike">
                <a:solidFill>
                  <a:srgbClr val="000000"/>
                </a:solidFill>
                <a:latin typeface="Arial"/>
                <a:ea typeface="ヒラギノ角ゴ Pro W3"/>
              </a:rPr>
              <a:t>Menu Configurer &gt; Configurer l’interface</a:t>
            </a:r>
            <a:r>
              <a:rPr b="0" lang="fr-FR" sz="2000" spc="-1" strike="noStrike">
                <a:solidFill>
                  <a:srgbClr val="000000"/>
                </a:solidFill>
                <a:latin typeface="Arial"/>
                <a:ea typeface="ヒラギノ角ゴ Pro W3"/>
              </a:rPr>
              <a:t> </a:t>
            </a:r>
            <a:endParaRPr b="0" lang="fr-FR" sz="2000" spc="-1" strike="noStrike">
              <a:latin typeface="Arial"/>
            </a:endParaRPr>
          </a:p>
          <a:p>
            <a:pPr>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Affichage</a:t>
            </a:r>
            <a:r>
              <a:rPr b="0" lang="fr-FR" sz="2000" spc="-1" strike="noStrike">
                <a:solidFill>
                  <a:srgbClr val="000000"/>
                </a:solidFill>
                <a:latin typeface="Arial"/>
                <a:ea typeface="ヒラギノ角ゴ Pro W3"/>
              </a:rPr>
              <a:t> : afficher le gestionnaire de fichier, afficher le gestionnaire de projet, afficher les messages, plein écran</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Barres d’outils </a:t>
            </a:r>
            <a:r>
              <a:rPr b="0" lang="fr-FR" sz="2000" spc="-1" strike="noStrike">
                <a:solidFill>
                  <a:srgbClr val="000000"/>
                </a:solidFill>
                <a:latin typeface="Arial"/>
                <a:ea typeface="ヒラギノ角ゴ Pro W3"/>
              </a:rPr>
              <a:t>: afficher la barre d’outils de fichiers, afficher la barre d’édition, afficher le processus, afficher la barre d’options,…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Sauvegarder/Lancer</a:t>
            </a:r>
            <a:r>
              <a:rPr b="0" lang="fr-FR" sz="2000" spc="-1" strike="noStrike">
                <a:solidFill>
                  <a:srgbClr val="000000"/>
                </a:solidFill>
                <a:latin typeface="Arial"/>
                <a:ea typeface="ヒラギノ角ゴ Pro W3"/>
              </a:rPr>
              <a:t> : sauvegarder le projet automatiquement, charger le projet par défaut au lancement, charger les données utilisateur au lancement.</a:t>
            </a: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Console </a:t>
            </a:r>
            <a:r>
              <a:rPr b="0" lang="fr-FR" sz="2000" spc="-1" strike="noStrike">
                <a:solidFill>
                  <a:srgbClr val="000000"/>
                </a:solidFill>
                <a:latin typeface="Arial"/>
                <a:ea typeface="ヒラギノ角ゴ Pro W3"/>
              </a:rPr>
              <a:t>: limiter la sortie de la console, limiter la verbosité</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535" name="CustomShape 3"/>
          <p:cNvSpPr/>
          <p:nvPr/>
        </p:nvSpPr>
        <p:spPr>
          <a:xfrm>
            <a:off x="300960" y="221400"/>
            <a:ext cx="8537040" cy="496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36" name="CustomShape 4"/>
          <p:cNvSpPr/>
          <p:nvPr/>
        </p:nvSpPr>
        <p:spPr>
          <a:xfrm>
            <a:off x="1584000" y="5184000"/>
            <a:ext cx="360" cy="341640"/>
          </a:xfrm>
          <a:prstGeom prst="rect">
            <a:avLst/>
          </a:prstGeom>
          <a:noFill/>
          <a:ln>
            <a:noFill/>
          </a:ln>
        </p:spPr>
        <p:style>
          <a:lnRef idx="0"/>
          <a:fillRef idx="0"/>
          <a:effectRef idx="0"/>
          <a:fontRef idx="minor"/>
        </p:style>
      </p:sp>
      <p:sp>
        <p:nvSpPr>
          <p:cNvPr id="537" name="CustomShape 5"/>
          <p:cNvSpPr/>
          <p:nvPr/>
        </p:nvSpPr>
        <p:spPr>
          <a:xfrm>
            <a:off x="1332000" y="6321600"/>
            <a:ext cx="6474960" cy="174240"/>
          </a:xfrm>
          <a:prstGeom prst="rect">
            <a:avLst/>
          </a:prstGeom>
          <a:noFill/>
          <a:ln>
            <a:noFill/>
          </a:ln>
        </p:spPr>
        <p:style>
          <a:lnRef idx="0"/>
          <a:fillRef idx="0"/>
          <a:effectRef idx="0"/>
          <a:fontRef idx="minor"/>
        </p:style>
      </p:sp>
      <p:sp>
        <p:nvSpPr>
          <p:cNvPr id="538" name="CustomShape 6"/>
          <p:cNvSpPr/>
          <p:nvPr/>
        </p:nvSpPr>
        <p:spPr>
          <a:xfrm>
            <a:off x="1501200" y="6356520"/>
            <a:ext cx="6017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39"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633AA6F1-BF2D-46C4-8430-019EA1C5DCDF}"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540" name="Image 9" descr=""/>
          <p:cNvPicPr/>
          <p:nvPr/>
        </p:nvPicPr>
        <p:blipFill>
          <a:blip r:embed="rId1"/>
          <a:stretch/>
        </p:blipFill>
        <p:spPr>
          <a:xfrm>
            <a:off x="300960" y="1056960"/>
            <a:ext cx="8537040" cy="1217160"/>
          </a:xfrm>
          <a:prstGeom prst="rect">
            <a:avLst/>
          </a:prstGeom>
          <a:ln>
            <a:noFill/>
          </a:ln>
        </p:spPr>
      </p:pic>
      <p:sp>
        <p:nvSpPr>
          <p:cNvPr id="541" name="Line 8"/>
          <p:cNvSpPr/>
          <p:nvPr/>
        </p:nvSpPr>
        <p:spPr>
          <a:xfrm flipV="1">
            <a:off x="5865840" y="1876320"/>
            <a:ext cx="2167920" cy="754560"/>
          </a:xfrm>
          <a:prstGeom prst="line">
            <a:avLst/>
          </a:prstGeom>
          <a:ln>
            <a:solidFill>
              <a:srgbClr val="ff0000"/>
            </a:solidFill>
            <a:tailEnd len="med" type="triangle" w="med"/>
          </a:ln>
        </p:spPr>
        <p:style>
          <a:lnRef idx="0"/>
          <a:fillRef idx="0"/>
          <a:effectRef idx="0"/>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175" name="CustomShape 2"/>
          <p:cNvSpPr/>
          <p:nvPr/>
        </p:nvSpPr>
        <p:spPr>
          <a:xfrm>
            <a:off x="7546680" y="5849280"/>
            <a:ext cx="894960" cy="174240"/>
          </a:xfrm>
          <a:prstGeom prst="rect">
            <a:avLst/>
          </a:prstGeom>
          <a:noFill/>
          <a:ln>
            <a:noFill/>
          </a:ln>
        </p:spPr>
        <p:style>
          <a:lnRef idx="0"/>
          <a:fillRef idx="0"/>
          <a:effectRef idx="0"/>
          <a:fontRef idx="minor"/>
        </p:style>
      </p:sp>
      <p:sp>
        <p:nvSpPr>
          <p:cNvPr id="176" name="CustomShape 3"/>
          <p:cNvSpPr/>
          <p:nvPr/>
        </p:nvSpPr>
        <p:spPr>
          <a:xfrm>
            <a:off x="107280" y="360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 CONNEXION AU BUREAU</a:t>
            </a:r>
            <a:endParaRPr b="0" lang="fr-FR" sz="2400" spc="-1" strike="noStrike">
              <a:latin typeface="Arial"/>
            </a:endParaRPr>
          </a:p>
          <a:p>
            <a:pPr algn="ctr">
              <a:lnSpc>
                <a:spcPct val="100000"/>
              </a:lnSpc>
            </a:pPr>
            <a:endParaRPr b="0" lang="fr-FR" sz="2400" spc="-1" strike="noStrike">
              <a:latin typeface="Arial"/>
            </a:endParaRPr>
          </a:p>
        </p:txBody>
      </p:sp>
      <p:sp>
        <p:nvSpPr>
          <p:cNvPr id="177" name="CustomShape 4"/>
          <p:cNvSpPr/>
          <p:nvPr/>
        </p:nvSpPr>
        <p:spPr>
          <a:xfrm>
            <a:off x="576360" y="1449360"/>
            <a:ext cx="7986600" cy="4062960"/>
          </a:xfrm>
          <a:prstGeom prst="rect">
            <a:avLst/>
          </a:prstGeom>
          <a:noFill/>
          <a:ln>
            <a:noFill/>
          </a:ln>
        </p:spPr>
        <p:style>
          <a:lnRef idx="0"/>
          <a:fillRef idx="0"/>
          <a:effectRef idx="0"/>
          <a:fontRef idx="minor"/>
        </p:style>
      </p:sp>
      <p:pic>
        <p:nvPicPr>
          <p:cNvPr id="178" name="Image 199" descr=""/>
          <p:cNvPicPr/>
          <p:nvPr/>
        </p:nvPicPr>
        <p:blipFill>
          <a:blip r:embed="rId1"/>
          <a:srcRect l="0" t="-241" r="7168" b="0"/>
          <a:stretch/>
        </p:blipFill>
        <p:spPr>
          <a:xfrm>
            <a:off x="4649400" y="3605760"/>
            <a:ext cx="4353480" cy="2435040"/>
          </a:xfrm>
          <a:prstGeom prst="rect">
            <a:avLst/>
          </a:prstGeom>
          <a:ln>
            <a:noFill/>
          </a:ln>
        </p:spPr>
      </p:pic>
      <p:sp>
        <p:nvSpPr>
          <p:cNvPr id="179"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0D56E190-D2CF-4F1E-833A-99CDE0E80ED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80" name="CustomShape 6"/>
          <p:cNvSpPr/>
          <p:nvPr/>
        </p:nvSpPr>
        <p:spPr>
          <a:xfrm>
            <a:off x="384480" y="1183680"/>
            <a:ext cx="8610840" cy="2829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Lancer l’ordinateur. </a:t>
            </a:r>
            <a:r>
              <a:rPr b="0" lang="fr-FR" sz="1800" spc="-1" strike="noStrike">
                <a:solidFill>
                  <a:srgbClr val="ff0000"/>
                </a:solidFill>
                <a:latin typeface="Calibri"/>
                <a:ea typeface="DejaVu Sans"/>
              </a:rPr>
              <a:t>Toujours</a:t>
            </a:r>
            <a:r>
              <a:rPr b="0" lang="fr-FR" sz="1800" spc="-1" strike="noStrike">
                <a:solidFill>
                  <a:srgbClr val="000000"/>
                </a:solidFill>
                <a:latin typeface="Calibri"/>
                <a:ea typeface="DejaVu Sans"/>
              </a:rPr>
              <a:t> insérer la clé USB3 dans son port.</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certains matériels</a:t>
            </a:r>
            <a:r>
              <a:rPr b="0" lang="fr-FR" sz="1800" spc="-1" strike="noStrike">
                <a:solidFill>
                  <a:srgbClr val="ff0000"/>
                </a:solidFill>
                <a:latin typeface="Calibri"/>
                <a:ea typeface="DejaVu Sans"/>
              </a:rPr>
              <a:t>, il faut n’insérer la clé USB3 dédiée dans son port qu’au stade de l’écran de connexion</a:t>
            </a:r>
            <a:r>
              <a:rPr b="0" lang="fr-FR" sz="1800" spc="-1" strike="noStrike">
                <a:solidFill>
                  <a:srgbClr val="000000"/>
                </a:solidFill>
                <a:latin typeface="Calibri"/>
                <a:ea typeface="DejaVu Sans"/>
              </a:rPr>
              <a:t>, quand le mot de passe est demandé. Une insertion avant ce stade peut causer des problèmes de démarrage.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N’utiliser que la clé formatée EXFAT et compatible avec les PC Windows, fournie par la DSI.</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L’écran de connexion propose 9 comptes intitulés section_1, …, section_9 qui peuvent servir aux différentes sections.</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D’autres comptes utilisateurs peuvent être créés par l’API.</a:t>
            </a:r>
            <a:endParaRPr b="0" lang="fr-FR" sz="1800" spc="-1" strike="noStrike">
              <a:latin typeface="Arial"/>
            </a:endParaRPr>
          </a:p>
        </p:txBody>
      </p:sp>
      <p:sp>
        <p:nvSpPr>
          <p:cNvPr id="181" name="CustomShape 7"/>
          <p:cNvSpPr/>
          <p:nvPr/>
        </p:nvSpPr>
        <p:spPr>
          <a:xfrm>
            <a:off x="5839920" y="6026760"/>
            <a:ext cx="2481120" cy="635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du bureau</a:t>
            </a:r>
            <a:endParaRPr b="0" lang="fr-FR" sz="1800" spc="-1" strike="noStrike">
              <a:latin typeface="Arial"/>
            </a:endParaRPr>
          </a:p>
        </p:txBody>
      </p:sp>
      <p:pic>
        <p:nvPicPr>
          <p:cNvPr id="182" name="Image 5" descr=""/>
          <p:cNvPicPr/>
          <p:nvPr/>
        </p:nvPicPr>
        <p:blipFill>
          <a:blip r:embed="rId2"/>
          <a:srcRect l="27847" t="11665" r="6891" b="20029"/>
          <a:stretch/>
        </p:blipFill>
        <p:spPr>
          <a:xfrm>
            <a:off x="478800" y="3611880"/>
            <a:ext cx="4070880" cy="2395440"/>
          </a:xfrm>
          <a:prstGeom prst="rect">
            <a:avLst/>
          </a:prstGeom>
          <a:ln>
            <a:noFill/>
          </a:ln>
        </p:spPr>
      </p:pic>
      <p:sp>
        <p:nvSpPr>
          <p:cNvPr id="183" name="CustomShape 8"/>
          <p:cNvSpPr/>
          <p:nvPr/>
        </p:nvSpPr>
        <p:spPr>
          <a:xfrm>
            <a:off x="478800" y="6050520"/>
            <a:ext cx="3825000" cy="635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de l’écran de connexion</a:t>
            </a:r>
            <a:endParaRPr b="0" lang="fr-FR" sz="1800" spc="-1" strike="noStrike">
              <a:latin typeface="Arial"/>
            </a:endParaRPr>
          </a:p>
        </p:txBody>
      </p:sp>
      <p:sp>
        <p:nvSpPr>
          <p:cNvPr id="184" name="CustomShape 9"/>
          <p:cNvSpPr/>
          <p:nvPr/>
        </p:nvSpPr>
        <p:spPr>
          <a:xfrm>
            <a:off x="2235600" y="6624000"/>
            <a:ext cx="5213880" cy="253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CustomShape 1"/>
          <p:cNvSpPr/>
          <p:nvPr/>
        </p:nvSpPr>
        <p:spPr>
          <a:xfrm>
            <a:off x="1152000" y="6356520"/>
            <a:ext cx="60764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3"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4020030B-318D-4529-A160-30AB862E0799}"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544" name="Image 3" descr=""/>
          <p:cNvPicPr/>
          <p:nvPr/>
        </p:nvPicPr>
        <p:blipFill>
          <a:blip r:embed="rId1"/>
          <a:stretch/>
        </p:blipFill>
        <p:spPr>
          <a:xfrm>
            <a:off x="1024560" y="1311120"/>
            <a:ext cx="7386840" cy="4204800"/>
          </a:xfrm>
          <a:prstGeom prst="rect">
            <a:avLst/>
          </a:prstGeom>
          <a:ln>
            <a:noFill/>
          </a:ln>
        </p:spPr>
      </p:pic>
      <p:sp>
        <p:nvSpPr>
          <p:cNvPr id="545" name="CustomShape 3"/>
          <p:cNvSpPr/>
          <p:nvPr/>
        </p:nvSpPr>
        <p:spPr>
          <a:xfrm>
            <a:off x="300960" y="401400"/>
            <a:ext cx="8537040" cy="679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1728000" y="6336000"/>
            <a:ext cx="52534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7"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5629C6A7-4A14-4183-910D-A2BC15A15584}"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48" name="CustomShape 3"/>
          <p:cNvSpPr/>
          <p:nvPr/>
        </p:nvSpPr>
        <p:spPr>
          <a:xfrm>
            <a:off x="314640" y="196560"/>
            <a:ext cx="8537040" cy="4489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49" name="CustomShape 4"/>
          <p:cNvSpPr/>
          <p:nvPr/>
        </p:nvSpPr>
        <p:spPr>
          <a:xfrm>
            <a:off x="398520" y="1112040"/>
            <a:ext cx="8537040" cy="491652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600" spc="-1" strike="noStrike">
                <a:solidFill>
                  <a:srgbClr val="000000"/>
                </a:solidFill>
                <a:latin typeface="Calibri"/>
                <a:ea typeface="DejaVu Sans"/>
              </a:rPr>
              <a:t>Les options de configuration d’affichage </a:t>
            </a:r>
            <a:r>
              <a:rPr b="0" lang="fr-FR" sz="1600" spc="-1" strike="noStrike">
                <a:solidFill>
                  <a:srgbClr val="000000"/>
                </a:solidFill>
                <a:latin typeface="Calibri"/>
                <a:ea typeface="DejaVu Sans"/>
              </a:rPr>
              <a:t>permettent de simplifier l’interface graphique ou au contraire d’activer certaines fonctionnalités. </a:t>
            </a:r>
            <a:r>
              <a:rPr b="1" lang="fr-FR" sz="1600" spc="-1" strike="noStrike">
                <a:solidFill>
                  <a:srgbClr val="000000"/>
                </a:solidFill>
                <a:latin typeface="Calibri"/>
                <a:ea typeface="DejaVu Sans"/>
              </a:rPr>
              <a:t>Les options de barre d’outils </a:t>
            </a:r>
            <a:r>
              <a:rPr b="0" lang="fr-FR" sz="1600" spc="-1" strike="noStrike">
                <a:solidFill>
                  <a:srgbClr val="000000"/>
                </a:solidFill>
                <a:latin typeface="Calibri"/>
                <a:ea typeface="DejaVu Sans"/>
              </a:rPr>
              <a:t>permettent d’enlever ou de rajouter des icônes.</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Sauvegarder/Lancer</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est automatiquement sauvegardé et actualisé. La case d’option correspondante ne devrait être décochée qu’en cas de problème sur cette fonctionnalité.</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n’est pas chargé au lancement. Ce chargement peut être activé en cochant la case d’option correspondante.</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Le chargement des données utilisateur au lancement permet d’importer le disque optique sans autre action (voir </a:t>
            </a:r>
            <a:r>
              <a:rPr b="0" lang="fr-FR" sz="1600" spc="-1" strike="noStrike" u="sng">
                <a:solidFill>
                  <a:srgbClr val="0000ff"/>
                </a:solidFill>
                <a:uFill>
                  <a:solidFill>
                    <a:srgbClr val="ffffff"/>
                  </a:solidFill>
                </a:uFill>
                <a:latin typeface="Calibri"/>
                <a:ea typeface="DejaVu Sans"/>
                <a:hlinkClick r:id="rId1"/>
              </a:rPr>
              <a:t>diapo Importer...</a:t>
            </a:r>
            <a:r>
              <a:rPr b="0" lang="fr-FR" sz="1600" spc="-1" strike="noStrike">
                <a:solidFill>
                  <a:srgbClr val="000000"/>
                </a:solidFill>
                <a:latin typeface="Calibri"/>
                <a:ea typeface="DejaVu Sans"/>
              </a:rPr>
              <a:t>). En l’absence de disque optique, l’ensemble des données de paye de l’arborescence à gauche de l’interface est importé dans l’onglet.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de Console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Ces options permettent de réguler la quantité des messages d’avertissement (</a:t>
            </a:r>
            <a:r>
              <a:rPr b="0" i="1" lang="fr-FR" sz="1600" spc="-1" strike="noStrike">
                <a:solidFill>
                  <a:srgbClr val="000000"/>
                </a:solidFill>
                <a:latin typeface="Calibri"/>
                <a:ea typeface="DejaVu Sans"/>
              </a:rPr>
              <a:t>la verbosité</a:t>
            </a:r>
            <a:r>
              <a:rPr b="0" lang="fr-FR" sz="1600" spc="-1" strike="noStrike">
                <a:solidFill>
                  <a:srgbClr val="000000"/>
                </a:solidFill>
                <a:latin typeface="Calibri"/>
                <a:ea typeface="DejaVu Sans"/>
              </a:rPr>
              <a:t>) de l’onglet Console. Par défaut, la verbosité est limitée. En cas de problèmes de fiabilité comme ceux examinés plus loin il est conseillé de relancer en décochant la case </a:t>
            </a:r>
            <a:r>
              <a:rPr b="0" i="1" lang="fr-FR" sz="1600" spc="-1" strike="noStrike">
                <a:solidFill>
                  <a:srgbClr val="000000"/>
                </a:solidFill>
                <a:latin typeface="Calibri"/>
                <a:ea typeface="DejaVu Sans"/>
              </a:rPr>
              <a:t>Limiter la verbosité</a:t>
            </a:r>
            <a:r>
              <a:rPr b="0" lang="fr-FR" sz="1600" spc="-1" strike="noStrike">
                <a:solidFill>
                  <a:srgbClr val="000000"/>
                </a:solidFill>
                <a:latin typeface="Calibri"/>
                <a:ea typeface="DejaVu Sans"/>
              </a:rPr>
              <a: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endParaRPr b="0" lang="fr-FR" sz="16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9BB91589-1C00-41EF-83DD-223125DC422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51" name="CustomShape 2"/>
          <p:cNvSpPr/>
          <p:nvPr/>
        </p:nvSpPr>
        <p:spPr>
          <a:xfrm>
            <a:off x="126360" y="2570760"/>
            <a:ext cx="8888040" cy="13856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LA PRODUCTION ET LE CONTRÔLE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DES BASES DE DONNéES</a:t>
            </a:r>
            <a:endParaRPr b="0" lang="fr-FR" sz="24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70560" y="1845000"/>
            <a:ext cx="8910360" cy="3091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553" name="CustomShape 2"/>
          <p:cNvSpPr/>
          <p:nvPr/>
        </p:nvSpPr>
        <p:spPr>
          <a:xfrm>
            <a:off x="1332000" y="6321600"/>
            <a:ext cx="6474960" cy="174240"/>
          </a:xfrm>
          <a:prstGeom prst="rect">
            <a:avLst/>
          </a:prstGeom>
          <a:noFill/>
          <a:ln>
            <a:noFill/>
          </a:ln>
        </p:spPr>
        <p:style>
          <a:lnRef idx="0"/>
          <a:fillRef idx="0"/>
          <a:effectRef idx="0"/>
          <a:fontRef idx="minor"/>
        </p:style>
      </p:sp>
      <p:sp>
        <p:nvSpPr>
          <p:cNvPr id="554" name="CustomShape 3"/>
          <p:cNvSpPr/>
          <p:nvPr/>
        </p:nvSpPr>
        <p:spPr>
          <a:xfrm>
            <a:off x="7883640" y="6321600"/>
            <a:ext cx="894960" cy="174240"/>
          </a:xfrm>
          <a:prstGeom prst="rect">
            <a:avLst/>
          </a:prstGeom>
          <a:noFill/>
          <a:ln>
            <a:noFill/>
          </a:ln>
        </p:spPr>
        <p:style>
          <a:lnRef idx="0"/>
          <a:fillRef idx="0"/>
          <a:effectRef idx="0"/>
          <a:fontRef idx="minor"/>
        </p:style>
      </p:sp>
      <p:sp>
        <p:nvSpPr>
          <p:cNvPr id="555" name="CustomShape 4"/>
          <p:cNvSpPr/>
          <p:nvPr/>
        </p:nvSpPr>
        <p:spPr>
          <a:xfrm>
            <a:off x="70200" y="351720"/>
            <a:ext cx="9087120" cy="571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Produire la base de données CSV</a:t>
            </a:r>
            <a:endParaRPr b="0" lang="fr-FR" sz="2400" spc="-1" strike="noStrike">
              <a:latin typeface="Arial"/>
            </a:endParaRPr>
          </a:p>
          <a:p>
            <a:pPr algn="ctr">
              <a:lnSpc>
                <a:spcPct val="100000"/>
              </a:lnSpc>
            </a:pPr>
            <a:endParaRPr b="0" lang="fr-FR" sz="2400" spc="-1" strike="noStrike">
              <a:latin typeface="Arial"/>
            </a:endParaRPr>
          </a:p>
        </p:txBody>
      </p:sp>
      <p:sp>
        <p:nvSpPr>
          <p:cNvPr id="556" name="CustomShape 5"/>
          <p:cNvSpPr/>
          <p:nvPr/>
        </p:nvSpPr>
        <p:spPr>
          <a:xfrm>
            <a:off x="179640" y="1845000"/>
            <a:ext cx="4254840" cy="3197160"/>
          </a:xfrm>
          <a:prstGeom prst="rect">
            <a:avLst/>
          </a:prstGeom>
          <a:noFill/>
          <a:ln>
            <a:noFill/>
          </a:ln>
        </p:spPr>
        <p:style>
          <a:lnRef idx="0"/>
          <a:fillRef idx="0"/>
          <a:effectRef idx="0"/>
          <a:fontRef idx="minor"/>
        </p:style>
        <p:txBody>
          <a:bodyPr lIns="0" rIns="0" tIns="0" bIns="0"/>
          <a:p>
            <a:pPr>
              <a:lnSpc>
                <a:spcPct val="100000"/>
              </a:lnSpc>
            </a:pPr>
            <a:r>
              <a:rPr b="0" lang="fr-FR" sz="2000" spc="-1" strike="noStrike">
                <a:solidFill>
                  <a:srgbClr val="0000cc"/>
                </a:solidFill>
                <a:latin typeface="Arial"/>
                <a:ea typeface="ヒラギノ角ゴ Pro W3"/>
              </a:rPr>
              <a:t>Cliquer sur l’icône « CSV » de la barre d’outils afin de produire la base de données.csv. </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44546a"/>
                </a:solidFill>
                <a:latin typeface="Arial"/>
                <a:ea typeface="ヒラギノ角ゴ Pro W3"/>
              </a:rPr>
              <a:t>Une barre de progression s’affiche. Lorsque la barre se stabilise à 100%, la mention « Terminé » dans le dialogue indique la fin du traitement</a:t>
            </a:r>
            <a:r>
              <a:rPr b="0" lang="fr-FR" sz="2000" spc="-1" strike="noStrike">
                <a:solidFill>
                  <a:srgbClr val="0000cc"/>
                </a:solidFill>
                <a:latin typeface="Times New Roman"/>
                <a:ea typeface="ヒラギノ角ゴ Pro W3"/>
              </a:rPr>
              <a:t>.</a:t>
            </a:r>
            <a:endParaRPr b="0" lang="fr-FR" sz="2000" spc="-1" strike="noStrike">
              <a:latin typeface="Arial"/>
            </a:endParaRPr>
          </a:p>
        </p:txBody>
      </p:sp>
      <p:sp>
        <p:nvSpPr>
          <p:cNvPr id="557" name="Line 6"/>
          <p:cNvSpPr/>
          <p:nvPr/>
        </p:nvSpPr>
        <p:spPr>
          <a:xfrm flipV="1">
            <a:off x="4234680" y="1798560"/>
            <a:ext cx="3168000" cy="980640"/>
          </a:xfrm>
          <a:prstGeom prst="line">
            <a:avLst/>
          </a:prstGeom>
          <a:ln>
            <a:solidFill>
              <a:srgbClr val="ff0000"/>
            </a:solidFill>
            <a:tailEnd len="med" type="triangle" w="med"/>
          </a:ln>
        </p:spPr>
        <p:style>
          <a:lnRef idx="0"/>
          <a:fillRef idx="0"/>
          <a:effectRef idx="0"/>
          <a:fontRef idx="minor"/>
        </p:style>
      </p:sp>
      <p:pic>
        <p:nvPicPr>
          <p:cNvPr id="558" name="Image 1" descr=""/>
          <p:cNvPicPr/>
          <p:nvPr/>
        </p:nvPicPr>
        <p:blipFill>
          <a:blip r:embed="rId1"/>
          <a:srcRect l="0" t="0" r="41777" b="91625"/>
          <a:stretch/>
        </p:blipFill>
        <p:spPr>
          <a:xfrm>
            <a:off x="3800880" y="1260720"/>
            <a:ext cx="5310720" cy="473760"/>
          </a:xfrm>
          <a:prstGeom prst="rect">
            <a:avLst/>
          </a:prstGeom>
          <a:ln>
            <a:noFill/>
          </a:ln>
        </p:spPr>
      </p:pic>
      <p:sp>
        <p:nvSpPr>
          <p:cNvPr id="559" name="CustomShape 7"/>
          <p:cNvSpPr/>
          <p:nvPr/>
        </p:nvSpPr>
        <p:spPr>
          <a:xfrm>
            <a:off x="7486560" y="1320120"/>
            <a:ext cx="320400" cy="475200"/>
          </a:xfrm>
          <a:prstGeom prst="ellipse">
            <a:avLst/>
          </a:prstGeom>
          <a:noFill/>
          <a:ln w="19080">
            <a:solidFill>
              <a:srgbClr val="ff0066"/>
            </a:solidFill>
            <a:round/>
          </a:ln>
        </p:spPr>
        <p:style>
          <a:lnRef idx="0"/>
          <a:fillRef idx="0"/>
          <a:effectRef idx="0"/>
          <a:fontRef idx="minor"/>
        </p:style>
      </p:sp>
      <p:pic>
        <p:nvPicPr>
          <p:cNvPr id="560" name="Picture 2" descr=""/>
          <p:cNvPicPr/>
          <p:nvPr/>
        </p:nvPicPr>
        <p:blipFill>
          <a:blip r:embed="rId2"/>
          <a:stretch/>
        </p:blipFill>
        <p:spPr>
          <a:xfrm>
            <a:off x="3564000" y="2506680"/>
            <a:ext cx="595440" cy="1042920"/>
          </a:xfrm>
          <a:prstGeom prst="rect">
            <a:avLst/>
          </a:prstGeom>
          <a:ln>
            <a:noFill/>
          </a:ln>
        </p:spPr>
      </p:pic>
      <p:sp>
        <p:nvSpPr>
          <p:cNvPr id="561" name="CustomShape 8"/>
          <p:cNvSpPr/>
          <p:nvPr/>
        </p:nvSpPr>
        <p:spPr>
          <a:xfrm>
            <a:off x="1803600" y="6356520"/>
            <a:ext cx="49046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62" name="CustomShape 9"/>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306BFF3-90F8-441B-975B-04EC4D410861}"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564" name="CustomShape 2"/>
          <p:cNvSpPr/>
          <p:nvPr/>
        </p:nvSpPr>
        <p:spPr>
          <a:xfrm>
            <a:off x="7883640" y="6321600"/>
            <a:ext cx="894960" cy="174240"/>
          </a:xfrm>
          <a:prstGeom prst="rect">
            <a:avLst/>
          </a:prstGeom>
          <a:noFill/>
          <a:ln>
            <a:noFill/>
          </a:ln>
        </p:spPr>
        <p:style>
          <a:lnRef idx="0"/>
          <a:fillRef idx="0"/>
          <a:effectRef idx="0"/>
          <a:fontRef idx="minor"/>
        </p:style>
      </p:sp>
      <p:sp>
        <p:nvSpPr>
          <p:cNvPr id="565" name="CustomShape 3"/>
          <p:cNvSpPr/>
          <p:nvPr/>
        </p:nvSpPr>
        <p:spPr>
          <a:xfrm>
            <a:off x="199080" y="360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66" name="CustomShape 4"/>
          <p:cNvSpPr/>
          <p:nvPr/>
        </p:nvSpPr>
        <p:spPr>
          <a:xfrm>
            <a:off x="199080" y="1269000"/>
            <a:ext cx="8859960" cy="136368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latin typeface="Times New Roman"/>
                <a:ea typeface="ヒラギノ角ゴ Pro W3"/>
              </a:rPr>
              <a:t>Deux bases CSV :</a:t>
            </a:r>
            <a:endParaRPr b="0" lang="fr-FR" sz="2400" spc="-1" strike="noStrike">
              <a:latin typeface="Arial"/>
            </a:endParaRPr>
          </a:p>
          <a:p>
            <a:pPr marL="343080" indent="-33876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bulletins de paye (fichier léger) </a:t>
            </a:r>
            <a:endParaRPr b="0" lang="fr-FR" sz="2400" spc="-1" strike="noStrike">
              <a:latin typeface="Arial"/>
            </a:endParaRPr>
          </a:p>
          <a:p>
            <a:pPr marL="343080" indent="-33876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lignes de paye fusionnées aux bulletins de paye</a:t>
            </a:r>
            <a:endParaRPr b="0" lang="fr-FR" sz="2400" spc="-1" strike="noStrike">
              <a:latin typeface="Arial"/>
            </a:endParaRPr>
          </a:p>
        </p:txBody>
      </p:sp>
      <p:pic>
        <p:nvPicPr>
          <p:cNvPr id="567" name="Image 1" descr=""/>
          <p:cNvPicPr/>
          <p:nvPr/>
        </p:nvPicPr>
        <p:blipFill>
          <a:blip r:embed="rId1"/>
          <a:srcRect l="-95" t="47" r="29905" b="85897"/>
          <a:stretch/>
        </p:blipFill>
        <p:spPr>
          <a:xfrm>
            <a:off x="521280" y="2940480"/>
            <a:ext cx="6962400" cy="867600"/>
          </a:xfrm>
          <a:prstGeom prst="rect">
            <a:avLst/>
          </a:prstGeom>
          <a:ln>
            <a:noFill/>
          </a:ln>
        </p:spPr>
      </p:pic>
      <p:sp>
        <p:nvSpPr>
          <p:cNvPr id="568" name="CustomShape 5"/>
          <p:cNvSpPr/>
          <p:nvPr/>
        </p:nvSpPr>
        <p:spPr>
          <a:xfrm rot="21518400">
            <a:off x="5114880" y="3031200"/>
            <a:ext cx="526680" cy="352440"/>
          </a:xfrm>
          <a:prstGeom prst="ellipse">
            <a:avLst/>
          </a:prstGeom>
          <a:noFill/>
          <a:ln w="29160">
            <a:solidFill>
              <a:srgbClr val="ff0066"/>
            </a:solidFill>
            <a:round/>
          </a:ln>
        </p:spPr>
        <p:style>
          <a:lnRef idx="0"/>
          <a:fillRef idx="0"/>
          <a:effectRef idx="0"/>
          <a:fontRef idx="minor"/>
        </p:style>
      </p:sp>
      <p:sp>
        <p:nvSpPr>
          <p:cNvPr id="569" name="CustomShape 6"/>
          <p:cNvSpPr/>
          <p:nvPr/>
        </p:nvSpPr>
        <p:spPr>
          <a:xfrm>
            <a:off x="3938760" y="3837600"/>
            <a:ext cx="2516040" cy="342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Accès aux bases</a:t>
            </a:r>
            <a:endParaRPr b="0" lang="fr-FR" sz="1800" spc="-1" strike="noStrike">
              <a:latin typeface="Arial"/>
            </a:endParaRPr>
          </a:p>
        </p:txBody>
      </p:sp>
      <p:sp>
        <p:nvSpPr>
          <p:cNvPr id="570" name="Line 7"/>
          <p:cNvSpPr/>
          <p:nvPr/>
        </p:nvSpPr>
        <p:spPr>
          <a:xfrm flipH="1" flipV="1">
            <a:off x="4968000" y="3528000"/>
            <a:ext cx="1368000" cy="360000"/>
          </a:xfrm>
          <a:prstGeom prst="line">
            <a:avLst/>
          </a:prstGeom>
          <a:ln>
            <a:noFill/>
          </a:ln>
        </p:spPr>
        <p:style>
          <a:lnRef idx="0"/>
          <a:fillRef idx="0"/>
          <a:effectRef idx="0"/>
          <a:fontRef idx="minor"/>
        </p:style>
      </p:sp>
      <p:sp>
        <p:nvSpPr>
          <p:cNvPr id="571" name="CustomShape 8"/>
          <p:cNvSpPr/>
          <p:nvPr/>
        </p:nvSpPr>
        <p:spPr>
          <a:xfrm>
            <a:off x="1459800" y="6379560"/>
            <a:ext cx="5533920" cy="3751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2" name="CustomShape 9"/>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6C46139F-5900-4A5E-A6E8-FB3B356135D4}"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3" name="Image 297" descr=""/>
          <p:cNvPicPr/>
          <p:nvPr/>
        </p:nvPicPr>
        <p:blipFill>
          <a:blip r:embed="rId1"/>
          <a:stretch/>
        </p:blipFill>
        <p:spPr>
          <a:xfrm>
            <a:off x="199080" y="1170720"/>
            <a:ext cx="8888040" cy="1647000"/>
          </a:xfrm>
          <a:prstGeom prst="rect">
            <a:avLst/>
          </a:prstGeom>
          <a:ln>
            <a:noFill/>
          </a:ln>
        </p:spPr>
      </p:pic>
      <p:sp>
        <p:nvSpPr>
          <p:cNvPr id="574" name="CustomShape 1"/>
          <p:cNvSpPr/>
          <p:nvPr/>
        </p:nvSpPr>
        <p:spPr>
          <a:xfrm>
            <a:off x="199080" y="360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75" name="CustomShape 2"/>
          <p:cNvSpPr/>
          <p:nvPr/>
        </p:nvSpPr>
        <p:spPr>
          <a:xfrm>
            <a:off x="1492200" y="3467880"/>
            <a:ext cx="6852600" cy="207576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latin typeface="Arial"/>
                <a:ea typeface="DejaVu Sans"/>
              </a:rPr>
              <a:t>Les bases CSV sont lisibles sous Excel (Windows) ou Calc (poste dédié Linux).</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Elles sont directement générées sur la clé USB3.</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Recopier les bases de données de la clé USB3 sur votre PC Windows</a:t>
            </a:r>
            <a:r>
              <a:rPr b="0" lang="fr-FR" sz="1800" spc="-1" strike="noStrike">
                <a:solidFill>
                  <a:srgbClr val="0000cc"/>
                </a:solidFill>
                <a:latin typeface="Arial"/>
                <a:ea typeface="DejaVu Sans"/>
              </a:rPr>
              <a:t>.</a:t>
            </a:r>
            <a:endParaRPr b="0" lang="fr-FR" sz="1800" spc="-1" strike="noStrike">
              <a:latin typeface="Arial"/>
            </a:endParaRPr>
          </a:p>
          <a:p>
            <a:pPr>
              <a:lnSpc>
                <a:spcPct val="100000"/>
              </a:lnSpc>
            </a:pPr>
            <a:endParaRPr b="0" lang="fr-FR" sz="1800" spc="-1" strike="noStrike">
              <a:latin typeface="Arial"/>
            </a:endParaRPr>
          </a:p>
        </p:txBody>
      </p:sp>
      <p:sp>
        <p:nvSpPr>
          <p:cNvPr id="576" name="CustomShape 3"/>
          <p:cNvSpPr/>
          <p:nvPr/>
        </p:nvSpPr>
        <p:spPr>
          <a:xfrm>
            <a:off x="1602360" y="6356520"/>
            <a:ext cx="5164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7"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3A7D9D40-095A-4A80-86D2-7E43669DDD63}"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8" name="Image 300" descr=""/>
          <p:cNvPicPr/>
          <p:nvPr/>
        </p:nvPicPr>
        <p:blipFill>
          <a:blip r:embed="rId1"/>
          <a:srcRect l="0" t="0" r="69387" b="0"/>
          <a:stretch/>
        </p:blipFill>
        <p:spPr>
          <a:xfrm>
            <a:off x="199080" y="1124640"/>
            <a:ext cx="8688600" cy="3668040"/>
          </a:xfrm>
          <a:prstGeom prst="rect">
            <a:avLst/>
          </a:prstGeom>
          <a:ln>
            <a:noFill/>
          </a:ln>
        </p:spPr>
      </p:pic>
      <p:sp>
        <p:nvSpPr>
          <p:cNvPr id="579" name="CustomShape 1"/>
          <p:cNvSpPr/>
          <p:nvPr/>
        </p:nvSpPr>
        <p:spPr>
          <a:xfrm>
            <a:off x="199080" y="360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EXEMPLE DE VISUALISATION CALC sous LINUX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ou EXCEL sous WINDOWS</a:t>
            </a:r>
            <a:endParaRPr b="0" lang="fr-FR" sz="2400" spc="-1" strike="noStrike">
              <a:latin typeface="Arial"/>
            </a:endParaRPr>
          </a:p>
        </p:txBody>
      </p:sp>
      <p:sp>
        <p:nvSpPr>
          <p:cNvPr id="580" name="CustomShape 2"/>
          <p:cNvSpPr/>
          <p:nvPr/>
        </p:nvSpPr>
        <p:spPr>
          <a:xfrm>
            <a:off x="199080" y="4600440"/>
            <a:ext cx="8688600" cy="14882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Arial"/>
                <a:ea typeface="DejaVu Sans"/>
              </a:rPr>
              <a:t>Le traitement (TCD…) est réalisé sur les postes PC Windows (Excel).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81" name="CustomShape 3"/>
          <p:cNvSpPr/>
          <p:nvPr/>
        </p:nvSpPr>
        <p:spPr>
          <a:xfrm>
            <a:off x="1332000" y="6321600"/>
            <a:ext cx="6474960" cy="174240"/>
          </a:xfrm>
          <a:prstGeom prst="rect">
            <a:avLst/>
          </a:prstGeom>
          <a:noFill/>
          <a:ln>
            <a:noFill/>
          </a:ln>
        </p:spPr>
        <p:style>
          <a:lnRef idx="0"/>
          <a:fillRef idx="0"/>
          <a:effectRef idx="0"/>
          <a:fontRef idx="minor"/>
        </p:style>
      </p:sp>
      <p:sp>
        <p:nvSpPr>
          <p:cNvPr id="582" name="CustomShape 4"/>
          <p:cNvSpPr/>
          <p:nvPr/>
        </p:nvSpPr>
        <p:spPr>
          <a:xfrm>
            <a:off x="2080440" y="6356520"/>
            <a:ext cx="48880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3"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985AC3BF-8259-4739-B932-36FF91E51DD4}"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251640" y="1124640"/>
            <a:ext cx="8224560" cy="4690800"/>
          </a:xfrm>
          <a:prstGeom prst="rect">
            <a:avLst/>
          </a:prstGeom>
          <a:noFill/>
          <a:ln>
            <a:noFill/>
          </a:ln>
        </p:spPr>
        <p:style>
          <a:lnRef idx="0"/>
          <a:fillRef idx="0"/>
          <a:effectRef idx="0"/>
          <a:fontRef idx="minor"/>
        </p:style>
        <p:txBody>
          <a:bodyPr lIns="0" rIns="0" tIns="0" bIns="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Altaïr crée deux bases en au format CSV au format CSV lisible sous Excel (ou Calc) : </a:t>
            </a:r>
            <a:endParaRPr b="0" lang="fr-FR" sz="1800" spc="-1" strike="noStrike">
              <a:latin typeface="Arial"/>
            </a:endParaRPr>
          </a:p>
          <a:p>
            <a:pPr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bulletins de paye : un fichier léger, avec les caractéristiques globales de l’agent ou de sa paye (nom, prénom, matricule, statut, indice, Brut, Net…)</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lignes de paye et des bulletins de paye dans un même fichier, avec toutes les variables utiles au contrôle (les précédentes, plus le montant de chaque ligne de paye, le code et le libellé, la base, le taux, la catégorie de ligne de paye).</a:t>
            </a: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Catégorie de ligne de paye : voir la traduction du codage dans l’Aide.</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Ces deux bases peuvent être utilisées pour des tableaux croisés dynamiques sous Excel.</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p:txBody>
      </p:sp>
      <p:sp>
        <p:nvSpPr>
          <p:cNvPr id="585" name="CustomShape 2"/>
          <p:cNvSpPr/>
          <p:nvPr/>
        </p:nvSpPr>
        <p:spPr>
          <a:xfrm>
            <a:off x="7883640" y="6321600"/>
            <a:ext cx="894960" cy="174240"/>
          </a:xfrm>
          <a:prstGeom prst="rect">
            <a:avLst/>
          </a:prstGeom>
          <a:noFill/>
          <a:ln>
            <a:noFill/>
          </a:ln>
        </p:spPr>
        <p:style>
          <a:lnRef idx="0"/>
          <a:fillRef idx="0"/>
          <a:effectRef idx="0"/>
          <a:fontRef idx="minor"/>
        </p:style>
      </p:sp>
      <p:sp>
        <p:nvSpPr>
          <p:cNvPr id="586" name="CustomShape 3"/>
          <p:cNvSpPr/>
          <p:nvPr/>
        </p:nvSpPr>
        <p:spPr>
          <a:xfrm>
            <a:off x="608760" y="3038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87" name="CustomShape 4"/>
          <p:cNvSpPr/>
          <p:nvPr/>
        </p:nvSpPr>
        <p:spPr>
          <a:xfrm>
            <a:off x="774360" y="2316960"/>
            <a:ext cx="283680" cy="1396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8" name="CustomShape 5"/>
          <p:cNvSpPr/>
          <p:nvPr/>
        </p:nvSpPr>
        <p:spPr>
          <a:xfrm>
            <a:off x="774360" y="3403440"/>
            <a:ext cx="283680" cy="1396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9" name="CustomShape 6"/>
          <p:cNvSpPr/>
          <p:nvPr/>
        </p:nvSpPr>
        <p:spPr>
          <a:xfrm>
            <a:off x="1974960" y="6391440"/>
            <a:ext cx="47782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0"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9D6F7B61-3777-420F-8BB4-19070350EF4C}"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251640" y="1124640"/>
            <a:ext cx="8416800" cy="522864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DejaVu Sans"/>
              </a:rPr>
              <a:t>Altaïr propose plusieurs modalités de création</a:t>
            </a:r>
            <a:r>
              <a:rPr b="0" lang="fr-FR" sz="1800" spc="-1" strike="noStrike" u="sng">
                <a:solidFill>
                  <a:srgbClr val="000000"/>
                </a:solidFill>
                <a:uFill>
                  <a:solidFill>
                    <a:srgbClr val="ffffff"/>
                  </a:solidFill>
                </a:uFill>
                <a:latin typeface="Arial"/>
                <a:ea typeface="DejaVu Sans"/>
              </a:rPr>
              <a:t> des données </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Standard</a:t>
            </a:r>
            <a:r>
              <a:rPr b="0" lang="fr-FR" sz="1800" spc="-1" strike="noStrike">
                <a:solidFill>
                  <a:srgbClr val="000000"/>
                </a:solidFill>
                <a:latin typeface="Arial"/>
                <a:ea typeface="ヒラギノ角ゴ Pro W3"/>
              </a:rPr>
              <a:t> : Mode par défaut. Ecrase les fichiers  intégrés sur la clef USB3 dédiée au fur et à mesure des copies sur l’ordinateur dédié. Mesure de sécurité et de confidentialité.</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Cumulative</a:t>
            </a:r>
            <a:r>
              <a:rPr b="0" lang="fr-FR" sz="1800" spc="-1" strike="noStrike">
                <a:solidFill>
                  <a:srgbClr val="000000"/>
                </a:solidFill>
                <a:latin typeface="Arial"/>
                <a:ea typeface="ヒラギノ角ゴ Pro W3"/>
              </a:rPr>
              <a:t> : Empile les données les unes sur les autres dans la même base CSV.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a:t>
            </a:r>
            <a:r>
              <a:rPr b="0" lang="fr-FR" sz="1800" spc="-1" strike="noStrike">
                <a:solidFill>
                  <a:srgbClr val="000000"/>
                </a:solid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 plus </a:t>
            </a:r>
            <a:r>
              <a:rPr b="0" lang="fr-FR" sz="1800" spc="-1" strike="noStrike">
                <a:solidFill>
                  <a:srgbClr val="000000"/>
                </a:solid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b="0" lang="fr-FR" sz="1800" spc="-1" strike="noStrike">
              <a:latin typeface="Arial"/>
            </a:endParaRPr>
          </a:p>
          <a:p>
            <a:pPr algn="just">
              <a:lnSpc>
                <a:spcPct val="100000"/>
              </a:lnSpc>
            </a:pPr>
            <a:r>
              <a:rPr b="0" lang="fr-FR" sz="1800" spc="-1" strike="noStrike">
                <a:solidFill>
                  <a:srgbClr val="ff0000"/>
                </a:solidFill>
                <a:latin typeface="Arial"/>
                <a:ea typeface="ヒラギノ角ゴ Pro W3"/>
              </a:rPr>
              <a:t>Attention : Les modes d’exportation cumulative et distributive plus n’écrasent pas les données sur la clef USB3. Prendre soin de la confidentialité des données.</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592" name="CustomShape 2"/>
          <p:cNvSpPr/>
          <p:nvPr/>
        </p:nvSpPr>
        <p:spPr>
          <a:xfrm>
            <a:off x="7883640" y="6321600"/>
            <a:ext cx="894960" cy="174240"/>
          </a:xfrm>
          <a:prstGeom prst="rect">
            <a:avLst/>
          </a:prstGeom>
          <a:noFill/>
          <a:ln>
            <a:noFill/>
          </a:ln>
        </p:spPr>
        <p:style>
          <a:lnRef idx="0"/>
          <a:fillRef idx="0"/>
          <a:effectRef idx="0"/>
          <a:fontRef idx="minor"/>
        </p:style>
      </p:sp>
      <p:sp>
        <p:nvSpPr>
          <p:cNvPr id="593" name="CustomShape 3"/>
          <p:cNvSpPr/>
          <p:nvPr/>
        </p:nvSpPr>
        <p:spPr>
          <a:xfrm>
            <a:off x="608760" y="3038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94" name="CustomShape 4"/>
          <p:cNvSpPr/>
          <p:nvPr/>
        </p:nvSpPr>
        <p:spPr>
          <a:xfrm>
            <a:off x="369000" y="4290120"/>
            <a:ext cx="8772120" cy="36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 </a:t>
            </a:r>
            <a:endParaRPr b="0" lang="fr-FR" sz="1800" spc="-1" strike="noStrike">
              <a:latin typeface="Arial"/>
            </a:endParaRPr>
          </a:p>
        </p:txBody>
      </p:sp>
      <p:sp>
        <p:nvSpPr>
          <p:cNvPr id="595" name="CustomShape 5"/>
          <p:cNvSpPr/>
          <p:nvPr/>
        </p:nvSpPr>
        <p:spPr>
          <a:xfrm>
            <a:off x="1795320" y="6410160"/>
            <a:ext cx="49129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6"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BA7D4128-BDEE-4282-AD25-64AB13AA50CD}"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598" name="CustomShape 2"/>
          <p:cNvSpPr/>
          <p:nvPr/>
        </p:nvSpPr>
        <p:spPr>
          <a:xfrm>
            <a:off x="1332000" y="6321600"/>
            <a:ext cx="6474960" cy="17424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Calibri"/>
                <a:ea typeface="ヒラギノ角ゴ Pro W3"/>
              </a:rPr>
              <a:t>Guide méthodologique  : Extraction des données  Altaï – F. Nicol et  V. Le Boudec –  7-8-9 mars 2017</a:t>
            </a:r>
            <a:endParaRPr b="0" lang="fr-FR" sz="800" spc="-1" strike="noStrike">
              <a:latin typeface="Arial"/>
            </a:endParaRPr>
          </a:p>
        </p:txBody>
      </p:sp>
      <p:sp>
        <p:nvSpPr>
          <p:cNvPr id="599" name="CustomShape 3"/>
          <p:cNvSpPr/>
          <p:nvPr/>
        </p:nvSpPr>
        <p:spPr>
          <a:xfrm>
            <a:off x="7883640" y="6321600"/>
            <a:ext cx="894960" cy="174240"/>
          </a:xfrm>
          <a:prstGeom prst="rect">
            <a:avLst/>
          </a:prstGeom>
          <a:noFill/>
          <a:ln>
            <a:noFill/>
          </a:ln>
        </p:spPr>
        <p:style>
          <a:lnRef idx="0"/>
          <a:fillRef idx="0"/>
          <a:effectRef idx="0"/>
          <a:fontRef idx="minor"/>
        </p:style>
      </p:sp>
      <p:sp>
        <p:nvSpPr>
          <p:cNvPr id="600" name="CustomShape 4"/>
          <p:cNvSpPr/>
          <p:nvPr/>
        </p:nvSpPr>
        <p:spPr>
          <a:xfrm>
            <a:off x="214560" y="188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01" name="CustomShape 5"/>
          <p:cNvSpPr/>
          <p:nvPr/>
        </p:nvSpPr>
        <p:spPr>
          <a:xfrm>
            <a:off x="1332000" y="6410160"/>
            <a:ext cx="53326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2"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F825BAED-3CB7-4EC7-8C21-A70FEF8CA8C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03" name="CustomShape 7"/>
          <p:cNvSpPr/>
          <p:nvPr/>
        </p:nvSpPr>
        <p:spPr>
          <a:xfrm>
            <a:off x="131400" y="855360"/>
            <a:ext cx="8971200" cy="3618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l’extraction des bulletins de paye.</a:t>
            </a:r>
            <a:endParaRPr b="0" lang="fr-FR" sz="1800" spc="-1" strike="noStrike">
              <a:latin typeface="Arial"/>
            </a:endParaRPr>
          </a:p>
        </p:txBody>
      </p:sp>
      <p:sp>
        <p:nvSpPr>
          <p:cNvPr id="604" name="CustomShape 8"/>
          <p:cNvSpPr/>
          <p:nvPr/>
        </p:nvSpPr>
        <p:spPr>
          <a:xfrm>
            <a:off x="144000" y="1252440"/>
            <a:ext cx="4660200" cy="44758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Cliquer sur Editer puis « Extraire des bulletins » (ou touches Ctrl + P)</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Trois lignes à disposition pour rentrer le matricules de l’agent, suivi du mois du bulletin et de l’année. Exemple :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i="1" lang="fr-FR" sz="1600" spc="-1" strike="noStrike">
                <a:solidFill>
                  <a:srgbClr val="000000"/>
                </a:solidFill>
                <a:latin typeface="Calibri"/>
                <a:ea typeface="DejaVu Sans"/>
              </a:rPr>
              <a:t>« Bulletin d’août 2012 pour l’agent 651 H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Possibilité d’intervalles pour les mois et les années avec des points de suspension :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H-8…12-2008…2012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Il est aussi possible de combiner des</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Matricules avec des virgules et d’écrire 15</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au lieu de 2015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1010,1011,1012-1-15</a:t>
            </a:r>
            <a:endParaRPr b="0" lang="fr-FR" sz="1600" spc="-1" strike="noStrike">
              <a:latin typeface="Arial"/>
            </a:endParaRPr>
          </a:p>
          <a:p>
            <a:pPr algn="just">
              <a:lnSpc>
                <a:spcPct val="100000"/>
              </a:lnSpc>
            </a:pPr>
            <a:r>
              <a:rPr b="0" i="1" lang="fr-FR" sz="1600" spc="-1" strike="noStrike">
                <a:solidFill>
                  <a:srgbClr val="000000"/>
                </a:solidFill>
                <a:latin typeface="Arial"/>
                <a:ea typeface="DejaVu Sans"/>
              </a:rPr>
              <a:t>« Bulletins de janvier 2015 pour les agents 1010, 1011 et 1012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400" spc="-1" strike="noStrike">
                <a:solidFill>
                  <a:srgbClr val="0000cc"/>
                </a:solidFill>
                <a:latin typeface="Calibri"/>
                <a:ea typeface="DejaVu Sans"/>
              </a:rPr>
              <a:t>En survolant les libellés Matricules, une bulle de mode d’emploi apparaît.</a:t>
            </a:r>
            <a:endParaRPr b="0" lang="fr-FR" sz="1400" spc="-1" strike="noStrike">
              <a:latin typeface="Arial"/>
            </a:endParaRPr>
          </a:p>
          <a:p>
            <a:pPr algn="just">
              <a:lnSpc>
                <a:spcPct val="100000"/>
              </a:lnSpc>
            </a:pPr>
            <a:endParaRPr b="0" lang="fr-FR" sz="1400" spc="-1" strike="noStrike">
              <a:latin typeface="Arial"/>
            </a:endParaRPr>
          </a:p>
        </p:txBody>
      </p:sp>
      <p:pic>
        <p:nvPicPr>
          <p:cNvPr id="605" name="" descr=""/>
          <p:cNvPicPr/>
          <p:nvPr/>
        </p:nvPicPr>
        <p:blipFill>
          <a:blip r:embed="rId1"/>
          <a:srcRect l="57452" t="42558" r="0" b="1339"/>
          <a:stretch/>
        </p:blipFill>
        <p:spPr>
          <a:xfrm>
            <a:off x="5256000" y="2016360"/>
            <a:ext cx="3886920" cy="302256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457200" y="274680"/>
            <a:ext cx="8225280" cy="1138680"/>
          </a:xfrm>
          <a:prstGeom prst="rect">
            <a:avLst/>
          </a:prstGeom>
          <a:noFill/>
          <a:ln>
            <a:noFill/>
          </a:ln>
        </p:spPr>
        <p:style>
          <a:lnRef idx="0"/>
          <a:fillRef idx="0"/>
          <a:effectRef idx="0"/>
          <a:fontRef idx="minor"/>
        </p:style>
        <p:txBody>
          <a:bodyPr lIns="0" rIns="0" tIns="0" bIns="0" anchor="ctr"/>
          <a:p>
            <a:pPr>
              <a:lnSpc>
                <a:spcPct val="90000"/>
              </a:lnSpc>
            </a:pPr>
            <a:r>
              <a:rPr b="0" lang="fr-FR" sz="4400" spc="-1" strike="noStrike">
                <a:solidFill>
                  <a:srgbClr val="000000"/>
                </a:solidFill>
                <a:latin typeface="Calibri"/>
                <a:ea typeface="DejaVu Sans"/>
              </a:rPr>
              <a:t>.</a:t>
            </a:r>
            <a:endParaRPr b="0" lang="fr-FR" sz="4400" spc="-1" strike="noStrike">
              <a:latin typeface="Arial"/>
            </a:endParaRPr>
          </a:p>
        </p:txBody>
      </p:sp>
      <p:sp>
        <p:nvSpPr>
          <p:cNvPr id="186" name="CustomShape 2"/>
          <p:cNvSpPr/>
          <p:nvPr/>
        </p:nvSpPr>
        <p:spPr>
          <a:xfrm>
            <a:off x="457200" y="1661040"/>
            <a:ext cx="4628520" cy="4475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Un écran noir peut très occasionnellement apparaître à la connexion.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Se déconnecter alors en appuyant simultanément sur les touches </a:t>
            </a:r>
            <a:r>
              <a:rPr b="1" lang="fr-FR" sz="1800" spc="-1" strike="noStrike">
                <a:solidFill>
                  <a:srgbClr val="000000"/>
                </a:solidFill>
                <a:latin typeface="Calibri"/>
                <a:ea typeface="DejaVu Sans"/>
              </a:rPr>
              <a:t>Ctrl + Alt + Suppr.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Calibri"/>
                <a:ea typeface="DejaVu Sans"/>
              </a:rPr>
              <a:t>Puis cliquer sur Logout </a:t>
            </a:r>
            <a:r>
              <a:rPr b="0" lang="fr-FR" sz="1800" spc="-1" strike="noStrike">
                <a:solidFill>
                  <a:srgbClr val="000000"/>
                </a:solidFill>
                <a:latin typeface="Calibri"/>
                <a:ea typeface="DejaVu Sans"/>
              </a:rPr>
              <a:t>comme ci-contre.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L’écran de connexion réapparaît.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La deuxième connexion fonctionne toujours.</a:t>
            </a:r>
            <a:endParaRPr b="0" lang="fr-FR" sz="1800" spc="-1" strike="noStrike">
              <a:latin typeface="Arial"/>
            </a:endParaRPr>
          </a:p>
        </p:txBody>
      </p:sp>
      <p:pic>
        <p:nvPicPr>
          <p:cNvPr id="187" name="Image 3" descr=""/>
          <p:cNvPicPr/>
          <p:nvPr/>
        </p:nvPicPr>
        <p:blipFill>
          <a:blip r:embed="rId1"/>
          <a:srcRect l="34382" t="26335" r="33900" b="30385"/>
          <a:stretch/>
        </p:blipFill>
        <p:spPr>
          <a:xfrm>
            <a:off x="6067800" y="1416600"/>
            <a:ext cx="2697840" cy="2214000"/>
          </a:xfrm>
          <a:prstGeom prst="rect">
            <a:avLst/>
          </a:prstGeom>
          <a:ln>
            <a:noFill/>
          </a:ln>
        </p:spPr>
      </p:pic>
      <p:pic>
        <p:nvPicPr>
          <p:cNvPr id="188" name="Image 4" descr=""/>
          <p:cNvPicPr/>
          <p:nvPr/>
        </p:nvPicPr>
        <p:blipFill>
          <a:blip r:embed="rId2"/>
          <a:srcRect l="22248" t="12661" r="21602" b="19313"/>
          <a:stretch/>
        </p:blipFill>
        <p:spPr>
          <a:xfrm>
            <a:off x="5285160" y="4063680"/>
            <a:ext cx="3753720" cy="2556720"/>
          </a:xfrm>
          <a:prstGeom prst="rect">
            <a:avLst/>
          </a:prstGeom>
          <a:ln>
            <a:noFill/>
          </a:ln>
        </p:spPr>
      </p:pic>
      <p:sp>
        <p:nvSpPr>
          <p:cNvPr id="189" name="CustomShape 3"/>
          <p:cNvSpPr/>
          <p:nvPr/>
        </p:nvSpPr>
        <p:spPr>
          <a:xfrm>
            <a:off x="42480" y="34056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En CAS DE PROBLème de CONNEXION AU BUREAU </a:t>
            </a:r>
            <a:endParaRPr b="0" lang="fr-FR" sz="2400" spc="-1" strike="noStrike">
              <a:latin typeface="Arial"/>
            </a:endParaRPr>
          </a:p>
          <a:p>
            <a:pPr algn="ctr">
              <a:lnSpc>
                <a:spcPct val="100000"/>
              </a:lnSpc>
            </a:pPr>
            <a:endParaRPr b="0" lang="fr-FR" sz="2400" spc="-1" strike="noStrike">
              <a:latin typeface="Arial"/>
            </a:endParaRPr>
          </a:p>
        </p:txBody>
      </p:sp>
      <p:sp>
        <p:nvSpPr>
          <p:cNvPr id="190" name="CustomShape 4"/>
          <p:cNvSpPr/>
          <p:nvPr/>
        </p:nvSpPr>
        <p:spPr>
          <a:xfrm>
            <a:off x="275400" y="638460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CustomShape 1"/>
          <p:cNvSpPr/>
          <p:nvPr/>
        </p:nvSpPr>
        <p:spPr>
          <a:xfrm>
            <a:off x="1866600" y="6381720"/>
            <a:ext cx="47901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7"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0634225B-38AC-4E82-BA76-E6855335167D}"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08" name="" descr=""/>
          <p:cNvPicPr/>
          <p:nvPr/>
        </p:nvPicPr>
        <p:blipFill>
          <a:blip r:embed="rId1"/>
          <a:srcRect l="58237" t="44030" r="792" b="1199"/>
          <a:stretch/>
        </p:blipFill>
        <p:spPr>
          <a:xfrm>
            <a:off x="1296000" y="1440000"/>
            <a:ext cx="3742560" cy="2950560"/>
          </a:xfrm>
          <a:prstGeom prst="rect">
            <a:avLst/>
          </a:prstGeom>
          <a:ln>
            <a:noFill/>
          </a:ln>
        </p:spPr>
      </p:pic>
      <p:sp>
        <p:nvSpPr>
          <p:cNvPr id="609" name="CustomShape 3"/>
          <p:cNvSpPr/>
          <p:nvPr/>
        </p:nvSpPr>
        <p:spPr>
          <a:xfrm flipH="1" flipV="1">
            <a:off x="4875840" y="1960920"/>
            <a:ext cx="1186200" cy="5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0" name="CustomShape 4"/>
          <p:cNvSpPr/>
          <p:nvPr/>
        </p:nvSpPr>
        <p:spPr>
          <a:xfrm flipH="1" flipV="1">
            <a:off x="4462560" y="3742560"/>
            <a:ext cx="1798920" cy="5029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1" name="CustomShape 5"/>
          <p:cNvSpPr/>
          <p:nvPr/>
        </p:nvSpPr>
        <p:spPr>
          <a:xfrm flipH="1">
            <a:off x="4303440" y="2628000"/>
            <a:ext cx="1814040" cy="9349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2" name="CustomShape 6"/>
          <p:cNvSpPr/>
          <p:nvPr/>
        </p:nvSpPr>
        <p:spPr>
          <a:xfrm>
            <a:off x="6310440" y="1818720"/>
            <a:ext cx="1998000" cy="36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Effacer</a:t>
            </a:r>
            <a:endParaRPr b="0" lang="fr-FR" sz="1800" spc="-1" strike="noStrike">
              <a:latin typeface="Arial"/>
            </a:endParaRPr>
          </a:p>
        </p:txBody>
      </p:sp>
      <p:sp>
        <p:nvSpPr>
          <p:cNvPr id="613" name="CustomShape 7"/>
          <p:cNvSpPr/>
          <p:nvPr/>
        </p:nvSpPr>
        <p:spPr>
          <a:xfrm>
            <a:off x="1321920" y="1752480"/>
            <a:ext cx="2938320" cy="635400"/>
          </a:xfrm>
          <a:prstGeom prst="rect">
            <a:avLst/>
          </a:prstGeom>
          <a:noFill/>
          <a:ln>
            <a:noFill/>
          </a:ln>
        </p:spPr>
        <p:style>
          <a:lnRef idx="0"/>
          <a:fillRef idx="0"/>
          <a:effectRef idx="0"/>
          <a:fontRef idx="minor"/>
        </p:style>
      </p:sp>
      <p:sp>
        <p:nvSpPr>
          <p:cNvPr id="614" name="CustomShape 8"/>
          <p:cNvSpPr/>
          <p:nvPr/>
        </p:nvSpPr>
        <p:spPr>
          <a:xfrm>
            <a:off x="6310440" y="2304000"/>
            <a:ext cx="1882800" cy="1184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Sélectionner le répertoire d’exportation des bulletins</a:t>
            </a:r>
            <a:endParaRPr b="0" lang="fr-FR" sz="1800" spc="-1" strike="noStrike">
              <a:latin typeface="Arial"/>
            </a:endParaRPr>
          </a:p>
        </p:txBody>
      </p:sp>
      <p:sp>
        <p:nvSpPr>
          <p:cNvPr id="615" name="CustomShape 9"/>
          <p:cNvSpPr/>
          <p:nvPr/>
        </p:nvSpPr>
        <p:spPr>
          <a:xfrm>
            <a:off x="6310440" y="3778920"/>
            <a:ext cx="1882800" cy="1732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Ouvrir le répertoire d’exportation des bulletins (diapo suivante)</a:t>
            </a:r>
            <a:endParaRPr b="0" lang="fr-FR" sz="1800" spc="-1" strike="noStrike">
              <a:latin typeface="Arial"/>
            </a:endParaRPr>
          </a:p>
        </p:txBody>
      </p:sp>
      <p:sp>
        <p:nvSpPr>
          <p:cNvPr id="616" name="CustomShape 10"/>
          <p:cNvSpPr/>
          <p:nvPr/>
        </p:nvSpPr>
        <p:spPr>
          <a:xfrm>
            <a:off x="214560" y="188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17" name="CustomShape 11"/>
          <p:cNvSpPr/>
          <p:nvPr/>
        </p:nvSpPr>
        <p:spPr>
          <a:xfrm flipV="1">
            <a:off x="4787640" y="2720880"/>
            <a:ext cx="360" cy="6876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8" name="CustomShape 12"/>
          <p:cNvSpPr/>
          <p:nvPr/>
        </p:nvSpPr>
        <p:spPr>
          <a:xfrm>
            <a:off x="3312000" y="4786920"/>
            <a:ext cx="2878920" cy="396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Ajouter une ligne de saisie</a:t>
            </a:r>
            <a:endParaRPr b="0" lang="fr-FR" sz="1800" spc="-1" strike="noStrike">
              <a:latin typeface="Arial"/>
            </a:endParaRPr>
          </a:p>
        </p:txBody>
      </p:sp>
      <p:sp>
        <p:nvSpPr>
          <p:cNvPr id="619" name="CustomShape 13"/>
          <p:cNvSpPr/>
          <p:nvPr/>
        </p:nvSpPr>
        <p:spPr>
          <a:xfrm>
            <a:off x="910440" y="5362920"/>
            <a:ext cx="6936480" cy="6120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508f"/>
                </a:solidFill>
                <a:latin typeface="Calibri"/>
                <a:ea typeface="DejaVu Sans"/>
              </a:rPr>
              <a:t>Cocher la case </a:t>
            </a:r>
            <a:r>
              <a:rPr b="1" lang="fr-FR" sz="1600" spc="-1" strike="noStrike">
                <a:solidFill>
                  <a:srgbClr val="00508f"/>
                </a:solidFill>
                <a:latin typeface="Calibri"/>
                <a:ea typeface="DejaVu Sans"/>
              </a:rPr>
              <a:t>Bulletins séparés</a:t>
            </a:r>
            <a:r>
              <a:rPr b="0" lang="fr-FR" sz="1600" spc="-1" strike="noStrike">
                <a:solidFill>
                  <a:srgbClr val="00508f"/>
                </a:solidFill>
                <a:latin typeface="Calibri"/>
                <a:ea typeface="DejaVu Sans"/>
              </a:rPr>
              <a:t> pour générer un fichier par agent. Décocher pour un fichier Table.csv regroupant l’ensemble des payes des agents du dialogue.</a:t>
            </a:r>
            <a:endParaRPr b="0" lang="fr-FR" sz="16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6125760" y="1473840"/>
            <a:ext cx="2589120" cy="3378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Les bulletins de paye sont au format XML.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Les bases CSV sont dans le sous-répertoire Bulletins/Bases</a:t>
            </a:r>
            <a:endParaRPr b="0" lang="fr-FR" sz="1800" spc="-1" strike="noStrike">
              <a:latin typeface="Arial"/>
            </a:endParaRPr>
          </a:p>
        </p:txBody>
      </p:sp>
      <p:sp>
        <p:nvSpPr>
          <p:cNvPr id="621" name="CustomShape 2"/>
          <p:cNvSpPr/>
          <p:nvPr/>
        </p:nvSpPr>
        <p:spPr>
          <a:xfrm>
            <a:off x="214560" y="188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bulletins extraits</a:t>
            </a:r>
            <a:endParaRPr b="0" lang="fr-FR" sz="2400" spc="-1" strike="noStrike">
              <a:latin typeface="Arial"/>
            </a:endParaRPr>
          </a:p>
        </p:txBody>
      </p:sp>
      <p:pic>
        <p:nvPicPr>
          <p:cNvPr id="622" name="" descr=""/>
          <p:cNvPicPr/>
          <p:nvPr/>
        </p:nvPicPr>
        <p:blipFill>
          <a:blip r:embed="rId1"/>
          <a:srcRect l="19339" t="7600" r="38718" b="60876"/>
          <a:stretch/>
        </p:blipFill>
        <p:spPr>
          <a:xfrm>
            <a:off x="1656360" y="1296360"/>
            <a:ext cx="3310560" cy="215856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170640" y="1052640"/>
            <a:ext cx="8652960" cy="1997280"/>
          </a:xfrm>
          <a:prstGeom prst="rect">
            <a:avLst/>
          </a:prstGeom>
          <a:noFill/>
          <a:ln>
            <a:noFill/>
          </a:ln>
        </p:spPr>
        <p:style>
          <a:lnRef idx="0"/>
          <a:fillRef idx="0"/>
          <a:effectRef idx="0"/>
          <a:fontRef idx="minor"/>
        </p:style>
      </p:sp>
      <p:sp>
        <p:nvSpPr>
          <p:cNvPr id="624" name="CustomShape 2"/>
          <p:cNvSpPr/>
          <p:nvPr/>
        </p:nvSpPr>
        <p:spPr>
          <a:xfrm>
            <a:off x="170640" y="1120680"/>
            <a:ext cx="8888040" cy="4172040"/>
          </a:xfrm>
          <a:prstGeom prst="rect">
            <a:avLst/>
          </a:prstGeom>
          <a:noFill/>
          <a:ln>
            <a:noFill/>
          </a:ln>
        </p:spPr>
        <p:style>
          <a:lnRef idx="0"/>
          <a:fillRef idx="0"/>
          <a:effectRef idx="0"/>
          <a:fontRef idx="minor"/>
        </p:style>
      </p:sp>
      <p:sp>
        <p:nvSpPr>
          <p:cNvPr id="625" name="CustomShape 3"/>
          <p:cNvSpPr/>
          <p:nvPr/>
        </p:nvSpPr>
        <p:spPr>
          <a:xfrm>
            <a:off x="1332000" y="6321600"/>
            <a:ext cx="6474960" cy="174240"/>
          </a:xfrm>
          <a:prstGeom prst="rect">
            <a:avLst/>
          </a:prstGeom>
          <a:noFill/>
          <a:ln>
            <a:noFill/>
          </a:ln>
        </p:spPr>
        <p:style>
          <a:lnRef idx="0"/>
          <a:fillRef idx="0"/>
          <a:effectRef idx="0"/>
          <a:fontRef idx="minor"/>
        </p:style>
      </p:sp>
      <p:sp>
        <p:nvSpPr>
          <p:cNvPr id="626" name="CustomShape 4"/>
          <p:cNvSpPr/>
          <p:nvPr/>
        </p:nvSpPr>
        <p:spPr>
          <a:xfrm>
            <a:off x="7883640" y="6321600"/>
            <a:ext cx="894960" cy="174240"/>
          </a:xfrm>
          <a:prstGeom prst="rect">
            <a:avLst/>
          </a:prstGeom>
          <a:noFill/>
          <a:ln>
            <a:noFill/>
          </a:ln>
        </p:spPr>
        <p:style>
          <a:lnRef idx="0"/>
          <a:fillRef idx="0"/>
          <a:effectRef idx="0"/>
          <a:fontRef idx="minor"/>
        </p:style>
      </p:sp>
      <p:sp>
        <p:nvSpPr>
          <p:cNvPr id="627" name="CustomShape 5"/>
          <p:cNvSpPr/>
          <p:nvPr/>
        </p:nvSpPr>
        <p:spPr>
          <a:xfrm>
            <a:off x="170640" y="353160"/>
            <a:ext cx="8652960" cy="6382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28" name="CustomShape 6"/>
          <p:cNvSpPr/>
          <p:nvPr/>
        </p:nvSpPr>
        <p:spPr>
          <a:xfrm>
            <a:off x="125640" y="1229040"/>
            <a:ext cx="8652960" cy="52711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2000" spc="-1" strike="noStrike">
                <a:solidFill>
                  <a:srgbClr val="44546a"/>
                </a:solidFill>
                <a:latin typeface="Arial"/>
                <a:ea typeface="ヒラギノ角ゴ Pro W3"/>
              </a:rPr>
              <a:t>Altaïr conserve les données XML et le fichier projet du rapport avec un archivage spécifique au format compressé </a:t>
            </a:r>
            <a:r>
              <a:rPr b="1" lang="fr-FR" sz="2000" spc="-1" strike="noStrike">
                <a:solidFill>
                  <a:srgbClr val="44546a"/>
                </a:solidFill>
                <a:latin typeface="Arial"/>
                <a:ea typeface="ヒラギノ角ゴ Pro W3"/>
              </a:rPr>
              <a:t>.arch</a:t>
            </a:r>
            <a:r>
              <a:rPr b="0" lang="fr-FR" sz="2000" spc="-1" strike="noStrike">
                <a:solidFill>
                  <a:srgbClr val="44546a"/>
                </a:solidFill>
                <a:latin typeface="Arial"/>
                <a:ea typeface="ヒラギノ角ゴ Pro W3"/>
              </a:rPr>
              <a:t> permettant de restituer toutes les données, les projets </a:t>
            </a:r>
            <a:r>
              <a:rPr b="1" lang="fr-FR" sz="2000" spc="-1" strike="noStrike">
                <a:solidFill>
                  <a:srgbClr val="44546a"/>
                </a:solidFill>
                <a:latin typeface="Arial"/>
                <a:ea typeface="ヒラギノ角ゴ Pro W3"/>
              </a:rPr>
              <a:t>.alt</a:t>
            </a:r>
            <a:r>
              <a:rPr b="0" lang="fr-FR" sz="2000" spc="-1" strike="noStrike">
                <a:solidFill>
                  <a:srgbClr val="44546a"/>
                </a:solidFill>
                <a:latin typeface="Arial"/>
                <a:ea typeface="ヒラギノ角ゴ Pro W3"/>
              </a:rPr>
              <a:t> et les rapports d’analyse.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Mode opératoire pour l’archivage et la restauration les données :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Dialogue des paramètres </a:t>
            </a:r>
            <a:r>
              <a:rPr b="0" lang="fr-FR" sz="2000" spc="-1" strike="noStrike">
                <a:solidFill>
                  <a:srgbClr val="44546a"/>
                </a:solidFill>
                <a:latin typeface="Arial"/>
                <a:ea typeface="ヒラギノ角ゴ Pro W3"/>
              </a:rPr>
              <a:t>	</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Cocher la case Données tableur (=bases CSV) ou la case Bases XML (=bases de paye), ou la case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Tout, selon l’étendue de l’archivage souhaité et cliquer sur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Accepter</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Puis Fichier &gt; Archiver ou icône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p:txBody>
      </p:sp>
      <p:sp>
        <p:nvSpPr>
          <p:cNvPr id="629"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6C096F7D-DB72-4221-925D-768F340C2073}"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30" name="Image 8" descr=""/>
          <p:cNvPicPr/>
          <p:nvPr/>
        </p:nvPicPr>
        <p:blipFill>
          <a:blip r:embed="rId1"/>
          <a:stretch/>
        </p:blipFill>
        <p:spPr>
          <a:xfrm>
            <a:off x="356400" y="2479680"/>
            <a:ext cx="8119080" cy="1135800"/>
          </a:xfrm>
          <a:prstGeom prst="rect">
            <a:avLst/>
          </a:prstGeom>
          <a:ln>
            <a:noFill/>
          </a:ln>
        </p:spPr>
      </p:pic>
      <p:sp>
        <p:nvSpPr>
          <p:cNvPr id="631" name="CustomShape 8"/>
          <p:cNvSpPr/>
          <p:nvPr/>
        </p:nvSpPr>
        <p:spPr>
          <a:xfrm>
            <a:off x="676080" y="4691160"/>
            <a:ext cx="231840" cy="107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2" name="Image 19" descr=""/>
          <p:cNvPicPr/>
          <p:nvPr/>
        </p:nvPicPr>
        <p:blipFill>
          <a:blip r:embed="rId2"/>
          <a:srcRect l="17383" t="36993" r="77477" b="22753"/>
          <a:stretch/>
        </p:blipFill>
        <p:spPr>
          <a:xfrm>
            <a:off x="4803840" y="5832360"/>
            <a:ext cx="410760" cy="453960"/>
          </a:xfrm>
          <a:prstGeom prst="rect">
            <a:avLst/>
          </a:prstGeom>
          <a:ln>
            <a:noFill/>
          </a:ln>
        </p:spPr>
      </p:pic>
      <p:sp>
        <p:nvSpPr>
          <p:cNvPr id="633" name="CustomShape 9"/>
          <p:cNvSpPr/>
          <p:nvPr/>
        </p:nvSpPr>
        <p:spPr>
          <a:xfrm>
            <a:off x="676080" y="6279840"/>
            <a:ext cx="231840" cy="107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4" name="Image 8" descr=""/>
          <p:cNvPicPr/>
          <p:nvPr/>
        </p:nvPicPr>
        <p:blipFill>
          <a:blip r:embed="rId3"/>
          <a:srcRect l="81996" t="41368" r="12788" b="27566"/>
          <a:stretch/>
        </p:blipFill>
        <p:spPr>
          <a:xfrm>
            <a:off x="4034160" y="4394520"/>
            <a:ext cx="416520" cy="349560"/>
          </a:xfrm>
          <a:prstGeom prst="rect">
            <a:avLst/>
          </a:prstGeom>
          <a:ln>
            <a:noFill/>
          </a:ln>
        </p:spPr>
      </p:pic>
      <p:sp>
        <p:nvSpPr>
          <p:cNvPr id="635" name="CustomShape 10"/>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1114920" y="6449040"/>
            <a:ext cx="56253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37"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08F2B38-7297-4BD0-BC2E-774AECD10417}"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38" name="Image 3" descr=""/>
          <p:cNvPicPr/>
          <p:nvPr/>
        </p:nvPicPr>
        <p:blipFill>
          <a:blip r:embed="rId1"/>
          <a:stretch/>
        </p:blipFill>
        <p:spPr>
          <a:xfrm>
            <a:off x="1114920" y="43560"/>
            <a:ext cx="6910920" cy="649188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170640" y="1052640"/>
            <a:ext cx="8652960" cy="1997280"/>
          </a:xfrm>
          <a:prstGeom prst="rect">
            <a:avLst/>
          </a:prstGeom>
          <a:noFill/>
          <a:ln>
            <a:noFill/>
          </a:ln>
        </p:spPr>
        <p:style>
          <a:lnRef idx="0"/>
          <a:fillRef idx="0"/>
          <a:effectRef idx="0"/>
          <a:fontRef idx="minor"/>
        </p:style>
      </p:sp>
      <p:sp>
        <p:nvSpPr>
          <p:cNvPr id="640" name="CustomShape 2"/>
          <p:cNvSpPr/>
          <p:nvPr/>
        </p:nvSpPr>
        <p:spPr>
          <a:xfrm>
            <a:off x="170640" y="1120680"/>
            <a:ext cx="8888040" cy="4172040"/>
          </a:xfrm>
          <a:prstGeom prst="rect">
            <a:avLst/>
          </a:prstGeom>
          <a:noFill/>
          <a:ln>
            <a:noFill/>
          </a:ln>
        </p:spPr>
        <p:style>
          <a:lnRef idx="0"/>
          <a:fillRef idx="0"/>
          <a:effectRef idx="0"/>
          <a:fontRef idx="minor"/>
        </p:style>
      </p:sp>
      <p:sp>
        <p:nvSpPr>
          <p:cNvPr id="641" name="CustomShape 3"/>
          <p:cNvSpPr/>
          <p:nvPr/>
        </p:nvSpPr>
        <p:spPr>
          <a:xfrm>
            <a:off x="1332000" y="6321600"/>
            <a:ext cx="6474960" cy="174240"/>
          </a:xfrm>
          <a:prstGeom prst="rect">
            <a:avLst/>
          </a:prstGeom>
          <a:noFill/>
          <a:ln>
            <a:noFill/>
          </a:ln>
        </p:spPr>
        <p:style>
          <a:lnRef idx="0"/>
          <a:fillRef idx="0"/>
          <a:effectRef idx="0"/>
          <a:fontRef idx="minor"/>
        </p:style>
      </p:sp>
      <p:sp>
        <p:nvSpPr>
          <p:cNvPr id="642" name="CustomShape 4"/>
          <p:cNvSpPr/>
          <p:nvPr/>
        </p:nvSpPr>
        <p:spPr>
          <a:xfrm>
            <a:off x="7883640" y="6321600"/>
            <a:ext cx="894960" cy="174240"/>
          </a:xfrm>
          <a:prstGeom prst="rect">
            <a:avLst/>
          </a:prstGeom>
          <a:noFill/>
          <a:ln>
            <a:noFill/>
          </a:ln>
        </p:spPr>
        <p:style>
          <a:lnRef idx="0"/>
          <a:fillRef idx="0"/>
          <a:effectRef idx="0"/>
          <a:fontRef idx="minor"/>
        </p:style>
      </p:sp>
      <p:sp>
        <p:nvSpPr>
          <p:cNvPr id="643" name="CustomShape 5"/>
          <p:cNvSpPr/>
          <p:nvPr/>
        </p:nvSpPr>
        <p:spPr>
          <a:xfrm>
            <a:off x="170640" y="353160"/>
            <a:ext cx="8652960" cy="6382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Désarchiver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44" name="CustomShape 6"/>
          <p:cNvSpPr/>
          <p:nvPr/>
        </p:nvSpPr>
        <p:spPr>
          <a:xfrm>
            <a:off x="243000" y="994680"/>
            <a:ext cx="8652960" cy="58809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cc"/>
                </a:solidFill>
                <a:latin typeface="Arial"/>
                <a:ea typeface="ヒラギノ角ゴ Pro W3"/>
              </a:rPr>
              <a:t>Restaurer les données XHL archivées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0" lang="fr-FR" sz="2000" spc="-1" strike="noStrike">
                <a:solidFill>
                  <a:srgbClr val="44546a"/>
                </a:solidFill>
                <a:latin typeface="Arial"/>
                <a:ea typeface="ヒラギノ角ゴ Pro W3"/>
              </a:rPr>
              <a:t>Ouvrir le dialogue de configuration, dans l’encadré Archivage cliquer dans l’encadré </a:t>
            </a:r>
            <a:r>
              <a:rPr b="1" lang="fr-FR" sz="2000" spc="-1" strike="noStrike">
                <a:solidFill>
                  <a:srgbClr val="44546a"/>
                </a:solidFill>
                <a:latin typeface="Arial"/>
                <a:ea typeface="ヒラギノ角ゴ Pro W3"/>
              </a:rPr>
              <a:t>Archivage et Restauration</a:t>
            </a:r>
            <a:r>
              <a:rPr b="0" lang="fr-FR" sz="2000" spc="-1" strike="noStrike">
                <a:solidFill>
                  <a:srgbClr val="44546a"/>
                </a:solidFill>
                <a:latin typeface="Arial"/>
                <a:ea typeface="ヒラギノ角ゴ Pro W3"/>
              </a:rPr>
              <a:t> la case qui correspond à l’étendue du désarchivage souhaité (Données CSV ou Bases XML, ou bien Tout)</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1" lang="fr-FR" sz="2000" spc="-1" strike="noStrike">
                <a:solidFill>
                  <a:srgbClr val="000000"/>
                </a:solidFill>
                <a:latin typeface="Arial"/>
                <a:ea typeface="ヒラギノ角ゴ Pro W3"/>
              </a:rPr>
              <a:t>Fichier</a:t>
            </a:r>
            <a:r>
              <a:rPr b="1" lang="fr-FR" sz="2000" spc="-1" strike="noStrike">
                <a:solidFill>
                  <a:srgbClr val="44546a"/>
                </a:solidFill>
                <a:latin typeface="Arial"/>
                <a:ea typeface="ヒラギノ角ゴ Pro W3"/>
              </a:rPr>
              <a:t> &gt; Désarchiver ou icône correspondante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Décompression sur la clef USB3 dédiée.</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Les rapports, leurs données auxiliaires et le projet sont toujours désarchivés.</a:t>
            </a:r>
            <a:endParaRPr b="0" lang="fr-FR" sz="2000" spc="-1" strike="noStrike">
              <a:latin typeface="Arial"/>
            </a:endParaRPr>
          </a:p>
          <a:p>
            <a:pPr algn="just">
              <a:lnSpc>
                <a:spcPct val="100000"/>
              </a:lnSpc>
            </a:pPr>
            <a:endParaRPr b="0" lang="fr-FR" sz="2000" spc="-1" strike="noStrike">
              <a:latin typeface="Arial"/>
            </a:endParaRPr>
          </a:p>
        </p:txBody>
      </p:sp>
      <p:sp>
        <p:nvSpPr>
          <p:cNvPr id="645" name="CustomShape 7"/>
          <p:cNvSpPr/>
          <p:nvPr/>
        </p:nvSpPr>
        <p:spPr>
          <a:xfrm>
            <a:off x="1652760" y="6427800"/>
            <a:ext cx="55033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46" name="CustomShape 8"/>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542504D1-CB8D-4E9C-9E68-6F2B6CFBC39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47" name="CustomShape 9"/>
          <p:cNvSpPr/>
          <p:nvPr/>
        </p:nvSpPr>
        <p:spPr>
          <a:xfrm>
            <a:off x="442080" y="2008440"/>
            <a:ext cx="403200" cy="1422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8" name="CustomShape 10"/>
          <p:cNvSpPr/>
          <p:nvPr/>
        </p:nvSpPr>
        <p:spPr>
          <a:xfrm>
            <a:off x="442080" y="3510720"/>
            <a:ext cx="403200" cy="1422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49" name="Image 9" descr=""/>
          <p:cNvPicPr/>
          <p:nvPr/>
        </p:nvPicPr>
        <p:blipFill>
          <a:blip r:embed="rId1"/>
          <a:stretch/>
        </p:blipFill>
        <p:spPr>
          <a:xfrm>
            <a:off x="546840" y="3944880"/>
            <a:ext cx="8045280" cy="1193400"/>
          </a:xfrm>
          <a:prstGeom prst="rect">
            <a:avLst/>
          </a:prstGeom>
          <a:ln>
            <a:noFill/>
          </a:ln>
        </p:spPr>
      </p:pic>
      <p:sp>
        <p:nvSpPr>
          <p:cNvPr id="650" name="Line 11"/>
          <p:cNvSpPr/>
          <p:nvPr/>
        </p:nvSpPr>
        <p:spPr>
          <a:xfrm>
            <a:off x="7358040" y="3014280"/>
            <a:ext cx="1800" cy="1586520"/>
          </a:xfrm>
          <a:prstGeom prst="line">
            <a:avLst/>
          </a:prstGeom>
          <a:ln>
            <a:solidFill>
              <a:srgbClr val="ff0000"/>
            </a:solidFill>
            <a:tailEnd len="med" type="triangle" w="med"/>
          </a:ln>
        </p:spPr>
        <p:style>
          <a:lnRef idx="0"/>
          <a:fillRef idx="0"/>
          <a:effectRef idx="0"/>
          <a:fontRef idx="minor"/>
        </p:style>
      </p:sp>
      <p:sp>
        <p:nvSpPr>
          <p:cNvPr id="651" name="CustomShape 12"/>
          <p:cNvSpPr/>
          <p:nvPr/>
        </p:nvSpPr>
        <p:spPr>
          <a:xfrm flipH="1">
            <a:off x="2608920" y="3793680"/>
            <a:ext cx="360" cy="678240"/>
          </a:xfrm>
          <a:custGeom>
            <a:avLst/>
            <a:gdLst/>
            <a:ahLst/>
            <a:rect l="l" t="t" r="r" b="b"/>
            <a:pathLst>
              <a:path w="21600" h="21600">
                <a:moveTo>
                  <a:pt x="0" y="0"/>
                </a:moveTo>
                <a:lnTo>
                  <a:pt x="21600" y="21600"/>
                </a:lnTo>
              </a:path>
            </a:pathLst>
          </a:custGeom>
          <a:noFill/>
          <a:ln w="9000">
            <a:solidFill>
              <a:srgbClr val="be4b48"/>
            </a:solidFill>
            <a:round/>
            <a:tailEnd len="med" type="triangle" w="med"/>
          </a:ln>
        </p:spPr>
        <p:style>
          <a:lnRef idx="1">
            <a:schemeClr val="accent2"/>
          </a:lnRef>
          <a:fillRef idx="0">
            <a:schemeClr val="accent2"/>
          </a:fillRef>
          <a:effectRef idx="0">
            <a:schemeClr val="accent2"/>
          </a:effectRef>
          <a:fontRef idx="minor"/>
        </p:style>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CustomShape 1"/>
          <p:cNvSpPr/>
          <p:nvPr/>
        </p:nvSpPr>
        <p:spPr>
          <a:xfrm>
            <a:off x="251640" y="1124640"/>
            <a:ext cx="8803440" cy="191160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ヒラギノ角ゴ Pro W3"/>
              </a:rPr>
              <a:t>Exporter les bases au format CSV et les rapports d’analyse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Options </a:t>
            </a:r>
            <a:r>
              <a:rPr b="0" lang="fr-FR" sz="1800" spc="-1" strike="noStrike">
                <a:solidFill>
                  <a:srgbClr val="000000"/>
                </a:solidFill>
                <a:latin typeface="Arial"/>
                <a:ea typeface="ヒラギノ角ゴ Pro W3"/>
              </a:rPr>
              <a:t>pour ouvrir le dialogue des paramètres</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Format</a:t>
            </a:r>
            <a:r>
              <a:rPr b="0" lang="fr-FR" sz="1800" spc="-1" strike="noStrike">
                <a:solidFill>
                  <a:srgbClr val="000000"/>
                </a:solidFill>
                <a:latin typeface="Arial"/>
                <a:ea typeface="ヒラギノ角ゴ Pro W3"/>
              </a:rPr>
              <a:t>, puis dans « Exportation » cocher la case </a:t>
            </a:r>
            <a:r>
              <a:rPr b="1" lang="fr-FR" sz="1800" spc="-1" strike="noStrike">
                <a:solidFill>
                  <a:srgbClr val="000000"/>
                </a:solidFill>
                <a:latin typeface="Arial"/>
                <a:ea typeface="ヒラギノ角ゴ Pro W3"/>
              </a:rPr>
              <a:t>Tout</a:t>
            </a:r>
            <a:r>
              <a:rPr b="0" lang="fr-FR" sz="1800" spc="-1" strike="noStrike">
                <a:solidFill>
                  <a:srgbClr val="000000"/>
                </a:solidFill>
                <a:latin typeface="Calibri"/>
                <a:ea typeface="ヒラギノ角ゴ Pro W3"/>
              </a:rPr>
              <a:t>, si toutes les données de paye doivent être exportées (paye, bases CSV, projets, rapports et bases auxiliaires…). Sinon Cocher </a:t>
            </a:r>
            <a:r>
              <a:rPr b="1" lang="fr-FR" sz="1800" spc="-1" strike="noStrike">
                <a:solidFill>
                  <a:srgbClr val="000000"/>
                </a:solidFill>
                <a:latin typeface="Calibri"/>
                <a:ea typeface="ヒラギノ角ゴ Pro W3"/>
              </a:rPr>
              <a:t>Données Tableur</a:t>
            </a:r>
            <a:r>
              <a:rPr b="0" lang="fr-FR" sz="1800" spc="-1" strike="noStrike">
                <a:solidFill>
                  <a:srgbClr val="000000"/>
                </a:solidFill>
                <a:latin typeface="Calibri"/>
                <a:ea typeface="ヒラギノ角ゴ Pro W3"/>
              </a:rPr>
              <a:t> pour les bases CSV ou </a:t>
            </a:r>
            <a:r>
              <a:rPr b="1" lang="fr-FR" sz="1800" spc="-1" strike="noStrike">
                <a:solidFill>
                  <a:srgbClr val="000000"/>
                </a:solidFill>
                <a:latin typeface="Calibri"/>
                <a:ea typeface="ヒラギノ角ゴ Pro W3"/>
              </a:rPr>
              <a:t>Bases XML </a:t>
            </a:r>
            <a:r>
              <a:rPr b="0" lang="fr-FR" sz="1800" spc="-1" strike="noStrike">
                <a:solidFill>
                  <a:srgbClr val="000000"/>
                </a:solidFill>
                <a:latin typeface="Calibri"/>
                <a:ea typeface="ヒラギノ角ゴ Pro W3"/>
              </a:rPr>
              <a:t>pour les bases de paye.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l’icône d’exportation</a:t>
            </a:r>
            <a:endParaRPr b="0" lang="fr-FR" sz="1800" spc="-1" strike="noStrike">
              <a:latin typeface="Arial"/>
            </a:endParaRPr>
          </a:p>
        </p:txBody>
      </p:sp>
      <p:sp>
        <p:nvSpPr>
          <p:cNvPr id="653" name="CustomShape 2"/>
          <p:cNvSpPr/>
          <p:nvPr/>
        </p:nvSpPr>
        <p:spPr>
          <a:xfrm>
            <a:off x="7883640" y="6321600"/>
            <a:ext cx="894960" cy="174240"/>
          </a:xfrm>
          <a:prstGeom prst="rect">
            <a:avLst/>
          </a:prstGeom>
          <a:noFill/>
          <a:ln>
            <a:noFill/>
          </a:ln>
        </p:spPr>
        <p:style>
          <a:lnRef idx="0"/>
          <a:fillRef idx="0"/>
          <a:effectRef idx="0"/>
          <a:fontRef idx="minor"/>
        </p:style>
      </p:sp>
      <p:sp>
        <p:nvSpPr>
          <p:cNvPr id="654" name="CustomShape 3"/>
          <p:cNvSpPr/>
          <p:nvPr/>
        </p:nvSpPr>
        <p:spPr>
          <a:xfrm>
            <a:off x="608760" y="303840"/>
            <a:ext cx="8059680" cy="6631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Exporter les bases de données au format csv et les rapports</a:t>
            </a:r>
            <a:endParaRPr b="0" lang="fr-FR" sz="1800" spc="-1" strike="noStrike">
              <a:latin typeface="Arial"/>
            </a:endParaRPr>
          </a:p>
        </p:txBody>
      </p:sp>
      <p:sp>
        <p:nvSpPr>
          <p:cNvPr id="655" name="CustomShape 4"/>
          <p:cNvSpPr/>
          <p:nvPr/>
        </p:nvSpPr>
        <p:spPr>
          <a:xfrm>
            <a:off x="746280" y="1735920"/>
            <a:ext cx="283680" cy="1396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6" name="CustomShape 5"/>
          <p:cNvSpPr/>
          <p:nvPr/>
        </p:nvSpPr>
        <p:spPr>
          <a:xfrm>
            <a:off x="741960" y="3390480"/>
            <a:ext cx="283680" cy="1396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7" name="CustomShape 6"/>
          <p:cNvSpPr/>
          <p:nvPr/>
        </p:nvSpPr>
        <p:spPr>
          <a:xfrm>
            <a:off x="383760" y="5189040"/>
            <a:ext cx="8758080" cy="12776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Choisir le dossier pour l’exportation des données. </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Possibilité de créer un dossier par clic droit.</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Attention : les données doivent avoir été importées et exportées auparavant.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pic>
        <p:nvPicPr>
          <p:cNvPr id="658" name="Image 4" descr=""/>
          <p:cNvPicPr/>
          <p:nvPr/>
        </p:nvPicPr>
        <p:blipFill>
          <a:blip r:embed="rId1"/>
          <a:srcRect l="13728" t="19344" r="17128" b="16398"/>
          <a:stretch/>
        </p:blipFill>
        <p:spPr>
          <a:xfrm>
            <a:off x="7327080" y="1639080"/>
            <a:ext cx="316080" cy="333360"/>
          </a:xfrm>
          <a:prstGeom prst="rect">
            <a:avLst/>
          </a:prstGeom>
          <a:ln>
            <a:noFill/>
          </a:ln>
        </p:spPr>
      </p:pic>
      <p:sp>
        <p:nvSpPr>
          <p:cNvPr id="659" name="CustomShape 7"/>
          <p:cNvSpPr/>
          <p:nvPr/>
        </p:nvSpPr>
        <p:spPr>
          <a:xfrm>
            <a:off x="2257560" y="6523560"/>
            <a:ext cx="47624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660" name="CustomShape 8"/>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33FFA221-9C52-4218-85D6-3FEACAD1F1DA}"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61" name="Image 1" descr=""/>
          <p:cNvPicPr/>
          <p:nvPr/>
        </p:nvPicPr>
        <p:blipFill>
          <a:blip r:embed="rId2"/>
          <a:stretch/>
        </p:blipFill>
        <p:spPr>
          <a:xfrm>
            <a:off x="608760" y="3755520"/>
            <a:ext cx="8159040" cy="1167120"/>
          </a:xfrm>
          <a:prstGeom prst="rect">
            <a:avLst/>
          </a:prstGeom>
          <a:ln>
            <a:noFill/>
          </a:ln>
        </p:spPr>
      </p:pic>
      <p:sp>
        <p:nvSpPr>
          <p:cNvPr id="662" name="CustomShape 9"/>
          <p:cNvSpPr/>
          <p:nvPr/>
        </p:nvSpPr>
        <p:spPr>
          <a:xfrm flipH="1">
            <a:off x="1766880" y="3657600"/>
            <a:ext cx="91080" cy="64584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63" name="CustomShape 10"/>
          <p:cNvSpPr/>
          <p:nvPr/>
        </p:nvSpPr>
        <p:spPr>
          <a:xfrm>
            <a:off x="858240" y="5393880"/>
            <a:ext cx="283680" cy="1396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4" name="CustomShape 11"/>
          <p:cNvSpPr/>
          <p:nvPr/>
        </p:nvSpPr>
        <p:spPr>
          <a:xfrm>
            <a:off x="141120" y="3253320"/>
            <a:ext cx="8758080" cy="5428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Cliquer sur l’icône d’exportation.</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CustomShape 1"/>
          <p:cNvSpPr/>
          <p:nvPr/>
        </p:nvSpPr>
        <p:spPr>
          <a:xfrm>
            <a:off x="1963800" y="6511680"/>
            <a:ext cx="51976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66" name="CustomShape 2"/>
          <p:cNvSpPr/>
          <p:nvPr/>
        </p:nvSpPr>
        <p:spPr>
          <a:xfrm>
            <a:off x="6424560" y="635616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395C67A-926C-4091-94A1-AE542D3220B5}"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67" name="Image 3" descr=""/>
          <p:cNvPicPr/>
          <p:nvPr/>
        </p:nvPicPr>
        <p:blipFill>
          <a:blip r:embed="rId1"/>
          <a:stretch/>
        </p:blipFill>
        <p:spPr>
          <a:xfrm>
            <a:off x="1184040" y="43560"/>
            <a:ext cx="6910920" cy="6491880"/>
          </a:xfrm>
          <a:prstGeom prst="rect">
            <a:avLst/>
          </a:prstGeom>
          <a:ln>
            <a:noFill/>
          </a:ln>
        </p:spPr>
      </p:pic>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CustomShape 1"/>
          <p:cNvSpPr/>
          <p:nvPr/>
        </p:nvSpPr>
        <p:spPr>
          <a:xfrm>
            <a:off x="503640" y="1052640"/>
            <a:ext cx="7986600" cy="390960"/>
          </a:xfrm>
          <a:prstGeom prst="rect">
            <a:avLst/>
          </a:prstGeom>
          <a:noFill/>
          <a:ln>
            <a:noFill/>
          </a:ln>
        </p:spPr>
        <p:style>
          <a:lnRef idx="0"/>
          <a:fillRef idx="0"/>
          <a:effectRef idx="0"/>
          <a:fontRef idx="minor"/>
        </p:style>
      </p:sp>
      <p:sp>
        <p:nvSpPr>
          <p:cNvPr id="669" name="CustomShape 2"/>
          <p:cNvSpPr/>
          <p:nvPr/>
        </p:nvSpPr>
        <p:spPr>
          <a:xfrm>
            <a:off x="125640" y="1481760"/>
            <a:ext cx="8888040" cy="4172040"/>
          </a:xfrm>
          <a:prstGeom prst="rect">
            <a:avLst/>
          </a:prstGeom>
          <a:noFill/>
          <a:ln>
            <a:noFill/>
          </a:ln>
        </p:spPr>
        <p:style>
          <a:lnRef idx="0"/>
          <a:fillRef idx="0"/>
          <a:effectRef idx="0"/>
          <a:fontRef idx="minor"/>
        </p:style>
        <p:txBody>
          <a:bodyPr lIns="0" rIns="0" tIns="0" bIns="0"/>
          <a:p>
            <a:pPr algn="just">
              <a:lnSpc>
                <a:spcPct val="100000"/>
              </a:lnSpc>
            </a:pPr>
            <a:r>
              <a:rPr b="0" lang="fr-FR" sz="2000" spc="-1" strike="noStrike">
                <a:solidFill>
                  <a:srgbClr val="0000cc"/>
                </a:solid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000000"/>
                </a:solidFill>
                <a:latin typeface="Arial"/>
                <a:ea typeface="ヒラギノ角ゴ Pro W3"/>
              </a:rPr>
              <a:t>Les écarts à la norme représentent environ 5 à 10 % des contrôles.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La localisation de ces anomalies dans le fichier de paye est une innovation par rapport à Xemelios.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Certains problèmes peuvent parfois être corrigés grâce à des fonctionnalités de correction (Icône Nettoyer).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Au-delà d’un certain seuil, conséquences évidentes pour l’examen de gestion (fiabilité du compte 64) et / ou la procédure juridictionnelle.</a:t>
            </a:r>
            <a:endParaRPr b="0" lang="fr-FR" sz="2000" spc="-1" strike="noStrike">
              <a:latin typeface="Arial"/>
            </a:endParaRPr>
          </a:p>
          <a:p>
            <a:pPr>
              <a:lnSpc>
                <a:spcPct val="100000"/>
              </a:lnSpc>
            </a:pPr>
            <a:endParaRPr b="0" lang="fr-FR" sz="2000" spc="-1" strike="noStrike">
              <a:latin typeface="Arial"/>
            </a:endParaRPr>
          </a:p>
        </p:txBody>
      </p:sp>
      <p:sp>
        <p:nvSpPr>
          <p:cNvPr id="670" name="CustomShape 3"/>
          <p:cNvSpPr/>
          <p:nvPr/>
        </p:nvSpPr>
        <p:spPr>
          <a:xfrm>
            <a:off x="1332000" y="6321600"/>
            <a:ext cx="6474960" cy="174240"/>
          </a:xfrm>
          <a:prstGeom prst="rect">
            <a:avLst/>
          </a:prstGeom>
          <a:noFill/>
          <a:ln>
            <a:noFill/>
          </a:ln>
        </p:spPr>
        <p:style>
          <a:lnRef idx="0"/>
          <a:fillRef idx="0"/>
          <a:effectRef idx="0"/>
          <a:fontRef idx="minor"/>
        </p:style>
      </p:sp>
      <p:sp>
        <p:nvSpPr>
          <p:cNvPr id="671" name="CustomShape 4"/>
          <p:cNvSpPr/>
          <p:nvPr/>
        </p:nvSpPr>
        <p:spPr>
          <a:xfrm>
            <a:off x="7883640" y="6321600"/>
            <a:ext cx="894960" cy="174240"/>
          </a:xfrm>
          <a:prstGeom prst="rect">
            <a:avLst/>
          </a:prstGeom>
          <a:noFill/>
          <a:ln>
            <a:noFill/>
          </a:ln>
        </p:spPr>
        <p:style>
          <a:lnRef idx="0"/>
          <a:fillRef idx="0"/>
          <a:effectRef idx="0"/>
          <a:fontRef idx="minor"/>
        </p:style>
      </p:sp>
      <p:sp>
        <p:nvSpPr>
          <p:cNvPr id="672" name="CustomShape 5"/>
          <p:cNvSpPr/>
          <p:nvPr/>
        </p:nvSpPr>
        <p:spPr>
          <a:xfrm>
            <a:off x="125640" y="332640"/>
            <a:ext cx="8888040" cy="806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Contrôle DE Fiabilité DE LA paye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ET CORRECTIONS AUTOMATISEES</a:t>
            </a:r>
            <a:endParaRPr b="0" lang="fr-FR" sz="2400" spc="-1" strike="noStrike">
              <a:latin typeface="Arial"/>
            </a:endParaRPr>
          </a:p>
          <a:p>
            <a:pPr algn="ctr">
              <a:lnSpc>
                <a:spcPct val="100000"/>
              </a:lnSpc>
            </a:pPr>
            <a:endParaRPr b="0" lang="fr-FR" sz="2400" spc="-1" strike="noStrike">
              <a:latin typeface="Arial"/>
            </a:endParaRPr>
          </a:p>
        </p:txBody>
      </p:sp>
      <p:sp>
        <p:nvSpPr>
          <p:cNvPr id="673"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58ABE98C-923B-435B-A733-42FADBCF786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74" name="CustomShape 7"/>
          <p:cNvSpPr/>
          <p:nvPr/>
        </p:nvSpPr>
        <p:spPr>
          <a:xfrm>
            <a:off x="503640" y="2768040"/>
            <a:ext cx="403200" cy="1422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5" name="CustomShape 8"/>
          <p:cNvSpPr/>
          <p:nvPr/>
        </p:nvSpPr>
        <p:spPr>
          <a:xfrm>
            <a:off x="503640" y="3357720"/>
            <a:ext cx="403200" cy="1422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6" name="CustomShape 9"/>
          <p:cNvSpPr/>
          <p:nvPr/>
        </p:nvSpPr>
        <p:spPr>
          <a:xfrm>
            <a:off x="503640" y="4237920"/>
            <a:ext cx="403200" cy="1422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7" name="CustomShape 10"/>
          <p:cNvSpPr/>
          <p:nvPr/>
        </p:nvSpPr>
        <p:spPr>
          <a:xfrm>
            <a:off x="503640" y="5126040"/>
            <a:ext cx="403200" cy="1422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8" name="CustomShape 11"/>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1710000" y="2836440"/>
            <a:ext cx="463320" cy="171360"/>
          </a:xfrm>
          <a:prstGeom prst="rect">
            <a:avLst/>
          </a:prstGeom>
          <a:solidFill>
            <a:srgbClr val="ffffff"/>
          </a:solidFill>
          <a:ln>
            <a:noFill/>
          </a:ln>
        </p:spPr>
        <p:style>
          <a:lnRef idx="0"/>
          <a:fillRef idx="0"/>
          <a:effectRef idx="0"/>
          <a:fontRef idx="minor"/>
        </p:style>
      </p:sp>
      <p:sp>
        <p:nvSpPr>
          <p:cNvPr id="680" name="CustomShape 2"/>
          <p:cNvSpPr/>
          <p:nvPr/>
        </p:nvSpPr>
        <p:spPr>
          <a:xfrm>
            <a:off x="137520" y="2750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1 : absence Irrégulière de ligne de paye</a:t>
            </a:r>
            <a:endParaRPr b="0" lang="fr-FR" sz="2400" spc="-1" strike="noStrike">
              <a:latin typeface="Arial"/>
            </a:endParaRPr>
          </a:p>
          <a:p>
            <a:pPr algn="ctr">
              <a:lnSpc>
                <a:spcPct val="100000"/>
              </a:lnSpc>
            </a:pPr>
            <a:endParaRPr b="0" lang="fr-FR" sz="2400" spc="-1" strike="noStrike">
              <a:latin typeface="Arial"/>
            </a:endParaRPr>
          </a:p>
        </p:txBody>
      </p:sp>
      <p:sp>
        <p:nvSpPr>
          <p:cNvPr id="681" name="CustomShape 3"/>
          <p:cNvSpPr/>
          <p:nvPr/>
        </p:nvSpPr>
        <p:spPr>
          <a:xfrm>
            <a:off x="3029040" y="6356520"/>
            <a:ext cx="3083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682"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4B39D05F-8DC4-4A04-A9F4-7FE9B7ACBECB}"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83" name="Image 2" descr=""/>
          <p:cNvPicPr/>
          <p:nvPr/>
        </p:nvPicPr>
        <p:blipFill>
          <a:blip r:embed="rId1"/>
          <a:srcRect l="0" t="0" r="12626" b="0"/>
          <a:stretch/>
        </p:blipFill>
        <p:spPr>
          <a:xfrm>
            <a:off x="137520" y="1045080"/>
            <a:ext cx="8799480" cy="5663880"/>
          </a:xfrm>
          <a:prstGeom prst="rect">
            <a:avLst/>
          </a:prstGeom>
          <a:ln>
            <a:noFill/>
          </a:ln>
        </p:spPr>
      </p:pic>
      <p:sp>
        <p:nvSpPr>
          <p:cNvPr id="684" name="CustomShape 5"/>
          <p:cNvSpPr/>
          <p:nvPr/>
        </p:nvSpPr>
        <p:spPr>
          <a:xfrm>
            <a:off x="7479000" y="6081480"/>
            <a:ext cx="281520" cy="831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5" name="CustomShape 6"/>
          <p:cNvSpPr/>
          <p:nvPr/>
        </p:nvSpPr>
        <p:spPr>
          <a:xfrm>
            <a:off x="8352000" y="4464000"/>
            <a:ext cx="717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86" name="CustomShape 7"/>
          <p:cNvSpPr/>
          <p:nvPr/>
        </p:nvSpPr>
        <p:spPr>
          <a:xfrm>
            <a:off x="8352000" y="5004360"/>
            <a:ext cx="717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un Net à Payer</a:t>
            </a:r>
            <a:endParaRPr b="0" lang="fr-FR" sz="1000" spc="-1" strike="noStrike">
              <a:latin typeface="Arial"/>
            </a:endParaRPr>
          </a:p>
        </p:txBody>
      </p:sp>
      <p:sp>
        <p:nvSpPr>
          <p:cNvPr id="687" name="Line 8"/>
          <p:cNvSpPr/>
          <p:nvPr/>
        </p:nvSpPr>
        <p:spPr>
          <a:xfrm flipH="1">
            <a:off x="8064000" y="4680000"/>
            <a:ext cx="360000" cy="360"/>
          </a:xfrm>
          <a:prstGeom prst="line">
            <a:avLst/>
          </a:prstGeom>
          <a:ln>
            <a:noFill/>
          </a:ln>
        </p:spPr>
        <p:style>
          <a:lnRef idx="0"/>
          <a:fillRef idx="0"/>
          <a:effectRef idx="0"/>
          <a:fontRef idx="minor"/>
        </p:style>
      </p:sp>
      <p:sp>
        <p:nvSpPr>
          <p:cNvPr id="688" name="Line 9"/>
          <p:cNvSpPr/>
          <p:nvPr/>
        </p:nvSpPr>
        <p:spPr>
          <a:xfrm flipH="1">
            <a:off x="7992000" y="5184000"/>
            <a:ext cx="360000" cy="360"/>
          </a:xfrm>
          <a:prstGeom prst="line">
            <a:avLst/>
          </a:prstGeom>
          <a:ln>
            <a:noFill/>
          </a:ln>
        </p:spPr>
        <p:style>
          <a:lnRef idx="0"/>
          <a:fillRef idx="0"/>
          <a:effectRef idx="0"/>
          <a:fontRef idx="minor"/>
        </p:style>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CustomShape 1"/>
          <p:cNvSpPr/>
          <p:nvPr/>
        </p:nvSpPr>
        <p:spPr>
          <a:xfrm>
            <a:off x="457200" y="1604520"/>
            <a:ext cx="8225280" cy="3973320"/>
          </a:xfrm>
          <a:prstGeom prst="rect">
            <a:avLst/>
          </a:prstGeom>
          <a:noFill/>
          <a:ln>
            <a:noFill/>
          </a:ln>
        </p:spPr>
        <p:style>
          <a:lnRef idx="0"/>
          <a:fillRef idx="0"/>
          <a:effectRef idx="0"/>
          <a:fontRef idx="minor"/>
        </p:style>
      </p:sp>
      <p:sp>
        <p:nvSpPr>
          <p:cNvPr id="690" name="CustomShape 2"/>
          <p:cNvSpPr/>
          <p:nvPr/>
        </p:nvSpPr>
        <p:spPr>
          <a:xfrm>
            <a:off x="457200" y="322560"/>
            <a:ext cx="8225280" cy="6116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200" spc="-1" strike="noStrike" cap="all">
                <a:solidFill>
                  <a:srgbClr val="308087"/>
                </a:solidFill>
                <a:latin typeface="Times New Roman"/>
                <a:ea typeface="ヒラギノ角ゴ Pro W3"/>
              </a:rPr>
              <a:t>DIAGNOSTIC 2 : absence Régulière de ligne de paye</a:t>
            </a:r>
            <a:endParaRPr b="0" lang="fr-FR" sz="2200" spc="-1" strike="noStrike">
              <a:latin typeface="Arial"/>
            </a:endParaRPr>
          </a:p>
          <a:p>
            <a:pPr algn="ctr">
              <a:lnSpc>
                <a:spcPct val="100000"/>
              </a:lnSpc>
            </a:pPr>
            <a:endParaRPr b="0" lang="fr-FR" sz="2200" spc="-1" strike="noStrike">
              <a:latin typeface="Arial"/>
            </a:endParaRPr>
          </a:p>
        </p:txBody>
      </p:sp>
      <p:pic>
        <p:nvPicPr>
          <p:cNvPr id="691" name="Image 5" descr=""/>
          <p:cNvPicPr/>
          <p:nvPr/>
        </p:nvPicPr>
        <p:blipFill>
          <a:blip r:embed="rId1"/>
          <a:srcRect l="1014" t="514" r="4606" b="-514"/>
          <a:stretch/>
        </p:blipFill>
        <p:spPr>
          <a:xfrm>
            <a:off x="119880" y="1233360"/>
            <a:ext cx="8927280" cy="5319000"/>
          </a:xfrm>
          <a:prstGeom prst="rect">
            <a:avLst/>
          </a:prstGeom>
          <a:ln>
            <a:noFill/>
          </a:ln>
        </p:spPr>
      </p:pic>
      <p:sp>
        <p:nvSpPr>
          <p:cNvPr id="692"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4C1E321B-D1FF-45DA-93F9-CA6C42509B0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93" name="CustomShape 4"/>
          <p:cNvSpPr/>
          <p:nvPr/>
        </p:nvSpPr>
        <p:spPr>
          <a:xfrm>
            <a:off x="8352000" y="3816360"/>
            <a:ext cx="717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94" name="CustomShape 5"/>
          <p:cNvSpPr/>
          <p:nvPr/>
        </p:nvSpPr>
        <p:spPr>
          <a:xfrm>
            <a:off x="8352000" y="4608360"/>
            <a:ext cx="717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pas de Net à Payer.</a:t>
            </a:r>
            <a:endParaRPr b="0" lang="fr-FR" sz="1000" spc="-1" strike="noStrike">
              <a:latin typeface="Arial"/>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457200" y="274680"/>
            <a:ext cx="8225280" cy="1138680"/>
          </a:xfrm>
          <a:prstGeom prst="rect">
            <a:avLst/>
          </a:prstGeom>
          <a:noFill/>
          <a:ln>
            <a:noFill/>
          </a:ln>
        </p:spPr>
        <p:style>
          <a:lnRef idx="0"/>
          <a:fillRef idx="0"/>
          <a:effectRef idx="0"/>
          <a:fontRef idx="minor"/>
        </p:style>
      </p:sp>
      <p:sp>
        <p:nvSpPr>
          <p:cNvPr id="192" name="CustomShape 2"/>
          <p:cNvSpPr/>
          <p:nvPr/>
        </p:nvSpPr>
        <p:spPr>
          <a:xfrm>
            <a:off x="6553080" y="6356520"/>
            <a:ext cx="2129400" cy="360720"/>
          </a:xfrm>
          <a:prstGeom prst="rect">
            <a:avLst/>
          </a:prstGeom>
          <a:noFill/>
          <a:ln>
            <a:noFill/>
          </a:ln>
        </p:spPr>
        <p:style>
          <a:lnRef idx="0"/>
          <a:fillRef idx="0"/>
          <a:effectRef idx="0"/>
          <a:fontRef idx="minor"/>
        </p:style>
        <p:txBody>
          <a:bodyPr lIns="90000" rIns="90000" tIns="45000" bIns="45000" anchor="ctr"/>
          <a:p>
            <a:pPr algn="r">
              <a:lnSpc>
                <a:spcPct val="100000"/>
              </a:lnSpc>
            </a:pPr>
            <a:fld id="{3637F198-9A10-40ED-9AA0-0E2476FDD63B}" type="slidenum">
              <a:rPr b="0" lang="fr-FR" sz="1200" spc="-1" strike="noStrike">
                <a:solidFill>
                  <a:srgbClr val="8b8b8b"/>
                </a:solidFill>
                <a:latin typeface="Calibri"/>
                <a:ea typeface="DejaVu Sans"/>
              </a:rPr>
              <a:t>&lt;numéro&gt;</a:t>
            </a:fld>
            <a:endParaRPr b="0" lang="fr-FR" sz="1200" spc="-1" strike="noStrike">
              <a:latin typeface="Arial"/>
            </a:endParaRPr>
          </a:p>
        </p:txBody>
      </p:sp>
      <p:sp>
        <p:nvSpPr>
          <p:cNvPr id="193" name="CustomShape 3"/>
          <p:cNvSpPr/>
          <p:nvPr/>
        </p:nvSpPr>
        <p:spPr>
          <a:xfrm>
            <a:off x="163800" y="1700640"/>
            <a:ext cx="3913200" cy="1457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Pour éteindre le PC, cliquer sur le menu K, entouré en bleu,</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800" spc="-1" strike="noStrike">
                <a:solidFill>
                  <a:srgbClr val="000000"/>
                </a:solidFill>
                <a:latin typeface="Calibri"/>
                <a:ea typeface="DejaVu Sans"/>
              </a:rPr>
              <a:t>Quitter,</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600" spc="-1" strike="noStrike">
                <a:solidFill>
                  <a:srgbClr val="000000"/>
                </a:solidFill>
                <a:latin typeface="Calibri"/>
                <a:ea typeface="DejaVu Sans"/>
              </a:rPr>
              <a:t>É</a:t>
            </a:r>
            <a:r>
              <a:rPr b="1" lang="fr-FR" sz="1800" spc="-1" strike="noStrike">
                <a:solidFill>
                  <a:srgbClr val="000000"/>
                </a:solidFill>
                <a:latin typeface="Calibri"/>
                <a:ea typeface="DejaVu Sans"/>
              </a:rPr>
              <a:t>teindre.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194" name="Picture 2" descr=""/>
          <p:cNvPicPr/>
          <p:nvPr/>
        </p:nvPicPr>
        <p:blipFill>
          <a:blip r:embed="rId1"/>
          <a:srcRect l="-1924" t="67034" r="71758" b="0"/>
          <a:stretch/>
        </p:blipFill>
        <p:spPr>
          <a:xfrm>
            <a:off x="3832920" y="67320"/>
            <a:ext cx="5307840" cy="3609360"/>
          </a:xfrm>
          <a:prstGeom prst="rect">
            <a:avLst/>
          </a:prstGeom>
          <a:ln>
            <a:noFill/>
          </a:ln>
        </p:spPr>
      </p:pic>
      <p:sp>
        <p:nvSpPr>
          <p:cNvPr id="195" name="CustomShape 4"/>
          <p:cNvSpPr/>
          <p:nvPr/>
        </p:nvSpPr>
        <p:spPr>
          <a:xfrm>
            <a:off x="3630960" y="3048480"/>
            <a:ext cx="1267200" cy="62820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96" name="CustomShape 5"/>
          <p:cNvSpPr/>
          <p:nvPr/>
        </p:nvSpPr>
        <p:spPr>
          <a:xfrm>
            <a:off x="250200" y="4385880"/>
            <a:ext cx="4996440" cy="1747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Puis confirmer en cliquant sur </a:t>
            </a:r>
            <a:r>
              <a:rPr b="1" lang="fr-FR" sz="1800" spc="-1" strike="noStrike">
                <a:solidFill>
                  <a:srgbClr val="000000"/>
                </a:solidFill>
                <a:latin typeface="Calibri"/>
                <a:ea typeface="DejaVu Sans"/>
              </a:rPr>
              <a:t>Shutdown</a:t>
            </a:r>
            <a:r>
              <a:rPr b="0" lang="fr-FR" sz="1800" spc="-1" strike="noStrike">
                <a:solidFill>
                  <a:srgbClr val="000000"/>
                </a:solidFill>
                <a:latin typeface="Calibri"/>
                <a:ea typeface="DejaVu Sans"/>
              </a:rPr>
              <a:t>.</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(Éteindre).</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A l’arrêt, retirer la clé, qui peut être utilisée sur PC Windows.</a:t>
            </a:r>
            <a:endParaRPr b="0" lang="fr-FR" sz="1800" spc="-1" strike="noStrike">
              <a:latin typeface="Arial"/>
            </a:endParaRPr>
          </a:p>
        </p:txBody>
      </p:sp>
      <p:sp>
        <p:nvSpPr>
          <p:cNvPr id="197" name="CustomShape 6"/>
          <p:cNvSpPr/>
          <p:nvPr/>
        </p:nvSpPr>
        <p:spPr>
          <a:xfrm>
            <a:off x="1800" y="337320"/>
            <a:ext cx="382860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éteindre le pc</a:t>
            </a:r>
            <a:endParaRPr b="0" lang="fr-FR" sz="2400" spc="-1" strike="noStrike">
              <a:latin typeface="Arial"/>
            </a:endParaRPr>
          </a:p>
          <a:p>
            <a:pPr algn="ctr">
              <a:lnSpc>
                <a:spcPct val="100000"/>
              </a:lnSpc>
            </a:pPr>
            <a:endParaRPr b="0" lang="fr-FR" sz="2400" spc="-1" strike="noStrike">
              <a:latin typeface="Arial"/>
            </a:endParaRPr>
          </a:p>
        </p:txBody>
      </p:sp>
      <p:pic>
        <p:nvPicPr>
          <p:cNvPr id="198" name="Image 13" descr=""/>
          <p:cNvPicPr/>
          <p:nvPr/>
        </p:nvPicPr>
        <p:blipFill>
          <a:blip r:embed="rId2"/>
          <a:srcRect l="22248" t="12661" r="21602" b="19313"/>
          <a:stretch/>
        </p:blipFill>
        <p:spPr>
          <a:xfrm>
            <a:off x="5285160" y="4063680"/>
            <a:ext cx="3753720" cy="2556720"/>
          </a:xfrm>
          <a:prstGeom prst="rect">
            <a:avLst/>
          </a:prstGeom>
          <a:ln>
            <a:noFill/>
          </a:ln>
        </p:spPr>
      </p:pic>
      <p:sp>
        <p:nvSpPr>
          <p:cNvPr id="199" name="CustomShape 7"/>
          <p:cNvSpPr/>
          <p:nvPr/>
        </p:nvSpPr>
        <p:spPr>
          <a:xfrm>
            <a:off x="4330440" y="4580640"/>
            <a:ext cx="3033360" cy="980280"/>
          </a:xfrm>
          <a:custGeom>
            <a:avLst/>
            <a:gdLst/>
            <a:ahLst/>
            <a:rect l="l" t="t" r="r" b="b"/>
            <a:pathLst>
              <a:path w="21600" h="21600">
                <a:moveTo>
                  <a:pt x="0" y="0"/>
                </a:moveTo>
                <a:lnTo>
                  <a:pt x="21600" y="21600"/>
                </a:lnTo>
              </a:path>
            </a:pathLst>
          </a:custGeom>
          <a:noFill/>
          <a:ln w="34920">
            <a:solidFill>
              <a:schemeClr val="accent2"/>
            </a:solidFill>
            <a:round/>
            <a:tailEnd len="med" type="triangle" w="lg"/>
          </a:ln>
        </p:spPr>
        <p:style>
          <a:lnRef idx="1">
            <a:schemeClr val="accent1"/>
          </a:lnRef>
          <a:fillRef idx="0">
            <a:schemeClr val="accent1"/>
          </a:fillRef>
          <a:effectRef idx="0">
            <a:schemeClr val="accent1"/>
          </a:effectRef>
          <a:fontRef idx="minor"/>
        </p:style>
      </p:sp>
      <p:sp>
        <p:nvSpPr>
          <p:cNvPr id="200" name="CustomShape 8"/>
          <p:cNvSpPr/>
          <p:nvPr/>
        </p:nvSpPr>
        <p:spPr>
          <a:xfrm>
            <a:off x="284040" y="644112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CustomShape 1"/>
          <p:cNvSpPr/>
          <p:nvPr/>
        </p:nvSpPr>
        <p:spPr>
          <a:xfrm>
            <a:off x="655200" y="335520"/>
            <a:ext cx="7939800" cy="6066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400" spc="-1" strike="noStrike" cap="all">
                <a:solidFill>
                  <a:srgbClr val="308087"/>
                </a:solidFill>
                <a:latin typeface="Times New Roman"/>
                <a:ea typeface="ヒラギノ角ゴ Pro W3"/>
              </a:rPr>
              <a:t>DIAGNOSTIC 3 : absence ANORMALE DE BALISE</a:t>
            </a:r>
            <a:endParaRPr b="0" lang="fr-FR" sz="2400" spc="-1" strike="noStrike">
              <a:latin typeface="Arial"/>
            </a:endParaRPr>
          </a:p>
          <a:p>
            <a:pPr algn="ctr">
              <a:lnSpc>
                <a:spcPct val="100000"/>
              </a:lnSpc>
            </a:pPr>
            <a:endParaRPr b="0" lang="fr-FR" sz="2400" spc="-1" strike="noStrike">
              <a:latin typeface="Arial"/>
            </a:endParaRPr>
          </a:p>
        </p:txBody>
      </p:sp>
      <p:pic>
        <p:nvPicPr>
          <p:cNvPr id="696" name="Image 5" descr=""/>
          <p:cNvPicPr/>
          <p:nvPr/>
        </p:nvPicPr>
        <p:blipFill>
          <a:blip r:embed="rId1"/>
          <a:srcRect l="0" t="0" r="14201" b="0"/>
          <a:stretch/>
        </p:blipFill>
        <p:spPr>
          <a:xfrm>
            <a:off x="205560" y="1060560"/>
            <a:ext cx="8838720" cy="5793480"/>
          </a:xfrm>
          <a:prstGeom prst="rect">
            <a:avLst/>
          </a:prstGeom>
          <a:ln>
            <a:solidFill>
              <a:srgbClr val="3465a4"/>
            </a:solidFill>
          </a:ln>
        </p:spPr>
      </p:pic>
      <p:sp>
        <p:nvSpPr>
          <p:cNvPr id="697"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4A50C48E-0BDC-4094-A8E8-F6DB75CD999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98" name="CustomShape 3"/>
          <p:cNvSpPr/>
          <p:nvPr/>
        </p:nvSpPr>
        <p:spPr>
          <a:xfrm>
            <a:off x="5472000" y="4668120"/>
            <a:ext cx="717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Ni Statut ni Service...</a:t>
            </a:r>
            <a:endParaRPr b="0" lang="fr-FR" sz="1000" spc="-1" strike="noStrike">
              <a:latin typeface="Arial"/>
            </a:endParaRPr>
          </a:p>
        </p:txBody>
      </p:sp>
      <p:sp>
        <p:nvSpPr>
          <p:cNvPr id="699" name="Line 4"/>
          <p:cNvSpPr/>
          <p:nvPr/>
        </p:nvSpPr>
        <p:spPr>
          <a:xfrm flipV="1">
            <a:off x="6192000" y="4824000"/>
            <a:ext cx="1008000" cy="144000"/>
          </a:xfrm>
          <a:prstGeom prst="line">
            <a:avLst/>
          </a:prstGeom>
          <a:ln>
            <a:noFill/>
          </a:ln>
        </p:spPr>
        <p:style>
          <a:lnRef idx="0"/>
          <a:fillRef idx="0"/>
          <a:effectRef idx="0"/>
          <a:fontRef idx="minor"/>
        </p:style>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432000" y="144000"/>
            <a:ext cx="8225280" cy="6530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4 :  AGENT NON Identifié</a:t>
            </a:r>
            <a:endParaRPr b="0" lang="fr-FR" sz="2400" spc="-1" strike="noStrike">
              <a:latin typeface="Arial"/>
            </a:endParaRPr>
          </a:p>
          <a:p>
            <a:pPr algn="ctr">
              <a:lnSpc>
                <a:spcPct val="100000"/>
              </a:lnSpc>
            </a:pPr>
            <a:endParaRPr b="0" lang="fr-FR" sz="2400" spc="-1" strike="noStrike">
              <a:latin typeface="Arial"/>
            </a:endParaRPr>
          </a:p>
        </p:txBody>
      </p:sp>
      <p:pic>
        <p:nvPicPr>
          <p:cNvPr id="701" name="Image 321" descr=""/>
          <p:cNvPicPr/>
          <p:nvPr/>
        </p:nvPicPr>
        <p:blipFill>
          <a:blip r:embed="rId1"/>
          <a:srcRect l="-1259" t="73624" r="53762" b="0"/>
          <a:stretch/>
        </p:blipFill>
        <p:spPr>
          <a:xfrm>
            <a:off x="1166040" y="4587120"/>
            <a:ext cx="6595560" cy="2189880"/>
          </a:xfrm>
          <a:prstGeom prst="rect">
            <a:avLst/>
          </a:prstGeom>
          <a:ln>
            <a:noFill/>
          </a:ln>
        </p:spPr>
      </p:pic>
      <p:sp>
        <p:nvSpPr>
          <p:cNvPr id="702"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96B3A338-162A-42F9-BD02-718FA1E6FF93}"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703" name="Image 6" descr=""/>
          <p:cNvPicPr/>
          <p:nvPr/>
        </p:nvPicPr>
        <p:blipFill>
          <a:blip r:embed="rId2"/>
          <a:srcRect l="45029" t="26574" r="37684" b="50528"/>
          <a:stretch/>
        </p:blipFill>
        <p:spPr>
          <a:xfrm>
            <a:off x="1944000" y="969480"/>
            <a:ext cx="5065200" cy="3276360"/>
          </a:xfrm>
          <a:prstGeom prst="rect">
            <a:avLst/>
          </a:prstGeom>
          <a:ln>
            <a:noFill/>
          </a:ln>
        </p:spPr>
      </p:pic>
      <p:sp>
        <p:nvSpPr>
          <p:cNvPr id="704" name="CustomShape 3"/>
          <p:cNvSpPr/>
          <p:nvPr/>
        </p:nvSpPr>
        <p:spPr>
          <a:xfrm>
            <a:off x="5112000" y="1572120"/>
            <a:ext cx="1149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La balise &lt;Agent&gt; devrait être ici</a:t>
            </a:r>
            <a:endParaRPr b="0" lang="fr-FR" sz="1000" spc="-1" strike="noStrike">
              <a:latin typeface="Arial"/>
            </a:endParaRPr>
          </a:p>
        </p:txBody>
      </p:sp>
      <p:sp>
        <p:nvSpPr>
          <p:cNvPr id="705" name="Line 4"/>
          <p:cNvSpPr/>
          <p:nvPr/>
        </p:nvSpPr>
        <p:spPr>
          <a:xfrm flipH="1">
            <a:off x="4104000" y="1800000"/>
            <a:ext cx="1008000" cy="504000"/>
          </a:xfrm>
          <a:prstGeom prst="line">
            <a:avLst/>
          </a:prstGeom>
          <a:ln>
            <a:noFill/>
          </a:ln>
        </p:spPr>
        <p:style>
          <a:lnRef idx="0"/>
          <a:fillRef idx="0"/>
          <a:effectRef idx="0"/>
          <a:fontRef idx="minor"/>
        </p:style>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6" name="Image 4" descr=""/>
          <p:cNvPicPr/>
          <p:nvPr/>
        </p:nvPicPr>
        <p:blipFill>
          <a:blip r:embed="rId1"/>
          <a:srcRect l="0" t="0" r="7906" b="0"/>
          <a:stretch/>
        </p:blipFill>
        <p:spPr>
          <a:xfrm>
            <a:off x="101160" y="1050120"/>
            <a:ext cx="8937720" cy="5457600"/>
          </a:xfrm>
          <a:prstGeom prst="rect">
            <a:avLst/>
          </a:prstGeom>
          <a:ln>
            <a:noFill/>
          </a:ln>
        </p:spPr>
      </p:pic>
      <p:sp>
        <p:nvSpPr>
          <p:cNvPr id="707" name="CustomShape 1"/>
          <p:cNvSpPr/>
          <p:nvPr/>
        </p:nvSpPr>
        <p:spPr>
          <a:xfrm>
            <a:off x="457200" y="274320"/>
            <a:ext cx="8225280" cy="6530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5 : Caractère ILLICITE – à NETTOYER </a:t>
            </a:r>
            <a:endParaRPr b="0" lang="fr-FR" sz="2400" spc="-1" strike="noStrike">
              <a:latin typeface="Arial"/>
            </a:endParaRPr>
          </a:p>
          <a:p>
            <a:pPr algn="ctr">
              <a:lnSpc>
                <a:spcPct val="100000"/>
              </a:lnSpc>
            </a:pPr>
            <a:endParaRPr b="0" lang="fr-FR" sz="2400" spc="-1" strike="noStrike">
              <a:latin typeface="Arial"/>
            </a:endParaRPr>
          </a:p>
        </p:txBody>
      </p:sp>
      <p:sp>
        <p:nvSpPr>
          <p:cNvPr id="708" name="CustomShape 2"/>
          <p:cNvSpPr/>
          <p:nvPr/>
        </p:nvSpPr>
        <p:spPr>
          <a:xfrm>
            <a:off x="1854000" y="6539040"/>
            <a:ext cx="51145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09"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CF32A4D9-5FB0-48B3-9B9D-E854B5377C3A}"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10" name="CustomShape 4"/>
          <p:cNvSpPr/>
          <p:nvPr/>
        </p:nvSpPr>
        <p:spPr>
          <a:xfrm>
            <a:off x="7992000" y="4536000"/>
            <a:ext cx="285840" cy="213840"/>
          </a:xfrm>
          <a:prstGeom prst="ellipse">
            <a:avLst/>
          </a:prstGeom>
          <a:noFill/>
          <a:ln w="36000">
            <a:solidFill>
              <a:srgbClr val="ff420e"/>
            </a:solidFill>
            <a:round/>
          </a:ln>
        </p:spPr>
        <p:style>
          <a:lnRef idx="0"/>
          <a:fillRef idx="0"/>
          <a:effectRef idx="0"/>
          <a:fontRef idx="minor"/>
        </p:style>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CustomShape 1"/>
          <p:cNvSpPr/>
          <p:nvPr/>
        </p:nvSpPr>
        <p:spPr>
          <a:xfrm>
            <a:off x="457200" y="274320"/>
            <a:ext cx="8225280" cy="6530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6 :  SAUTS DE LIGNE - NETTOYAGE</a:t>
            </a:r>
            <a:endParaRPr b="0" lang="fr-FR" sz="2400" spc="-1" strike="noStrike">
              <a:latin typeface="Arial"/>
            </a:endParaRPr>
          </a:p>
          <a:p>
            <a:pPr algn="ctr">
              <a:lnSpc>
                <a:spcPct val="100000"/>
              </a:lnSpc>
            </a:pPr>
            <a:endParaRPr b="0" lang="fr-FR" sz="2400" spc="-1" strike="noStrike">
              <a:latin typeface="Arial"/>
            </a:endParaRPr>
          </a:p>
        </p:txBody>
      </p:sp>
      <p:sp>
        <p:nvSpPr>
          <p:cNvPr id="712" name="CustomShape 2"/>
          <p:cNvSpPr/>
          <p:nvPr/>
        </p:nvSpPr>
        <p:spPr>
          <a:xfrm>
            <a:off x="3029040" y="6356520"/>
            <a:ext cx="3083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713"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81A5413D-1AE8-497F-B33D-A6BAD0656838}"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714" name="Image 3" descr=""/>
          <p:cNvPicPr/>
          <p:nvPr/>
        </p:nvPicPr>
        <p:blipFill>
          <a:blip r:embed="rId1"/>
          <a:srcRect l="0" t="0" r="17776" b="0"/>
          <a:stretch/>
        </p:blipFill>
        <p:spPr>
          <a:xfrm>
            <a:off x="239040" y="998280"/>
            <a:ext cx="8562240" cy="5856480"/>
          </a:xfrm>
          <a:prstGeom prst="rect">
            <a:avLst/>
          </a:prstGeom>
          <a:ln>
            <a:noFill/>
          </a:ln>
        </p:spPr>
      </p:pic>
      <p:sp>
        <p:nvSpPr>
          <p:cNvPr id="715" name="CustomShape 4"/>
          <p:cNvSpPr/>
          <p:nvPr/>
        </p:nvSpPr>
        <p:spPr>
          <a:xfrm>
            <a:off x="7213680" y="480060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6" name="CustomShape 5"/>
          <p:cNvSpPr/>
          <p:nvPr/>
        </p:nvSpPr>
        <p:spPr>
          <a:xfrm>
            <a:off x="7334280" y="486864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7" name="CustomShape 6"/>
          <p:cNvSpPr/>
          <p:nvPr/>
        </p:nvSpPr>
        <p:spPr>
          <a:xfrm>
            <a:off x="7350120" y="5037480"/>
            <a:ext cx="37764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8" name="CustomShape 7"/>
          <p:cNvSpPr/>
          <p:nvPr/>
        </p:nvSpPr>
        <p:spPr>
          <a:xfrm>
            <a:off x="7365960" y="495288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9" name="CustomShape 8"/>
          <p:cNvSpPr/>
          <p:nvPr/>
        </p:nvSpPr>
        <p:spPr>
          <a:xfrm>
            <a:off x="7334280" y="5562720"/>
            <a:ext cx="241200" cy="493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0" name="CustomShape 9"/>
          <p:cNvSpPr/>
          <p:nvPr/>
        </p:nvSpPr>
        <p:spPr>
          <a:xfrm>
            <a:off x="7486560" y="5419440"/>
            <a:ext cx="241200" cy="493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1" name="CustomShape 10"/>
          <p:cNvSpPr/>
          <p:nvPr/>
        </p:nvSpPr>
        <p:spPr>
          <a:xfrm>
            <a:off x="7151760" y="5491080"/>
            <a:ext cx="241200" cy="493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2" name="CustomShape 11"/>
          <p:cNvSpPr/>
          <p:nvPr/>
        </p:nvSpPr>
        <p:spPr>
          <a:xfrm>
            <a:off x="7486560" y="5333400"/>
            <a:ext cx="789840" cy="42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3" name="CustomShape 12"/>
          <p:cNvSpPr/>
          <p:nvPr/>
        </p:nvSpPr>
        <p:spPr>
          <a:xfrm>
            <a:off x="7273800" y="479340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4" name="CustomShape 13"/>
          <p:cNvSpPr/>
          <p:nvPr/>
        </p:nvSpPr>
        <p:spPr>
          <a:xfrm>
            <a:off x="7394400" y="486108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5" name="CustomShape 14"/>
          <p:cNvSpPr/>
          <p:nvPr/>
        </p:nvSpPr>
        <p:spPr>
          <a:xfrm>
            <a:off x="7410600" y="5030280"/>
            <a:ext cx="37764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6" name="CustomShape 15"/>
          <p:cNvSpPr/>
          <p:nvPr/>
        </p:nvSpPr>
        <p:spPr>
          <a:xfrm>
            <a:off x="7426440" y="494568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7" name="CustomShape 16"/>
          <p:cNvSpPr/>
          <p:nvPr/>
        </p:nvSpPr>
        <p:spPr>
          <a:xfrm>
            <a:off x="7547040" y="5411880"/>
            <a:ext cx="241200" cy="493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8" name="CustomShape 17"/>
          <p:cNvSpPr/>
          <p:nvPr/>
        </p:nvSpPr>
        <p:spPr>
          <a:xfrm>
            <a:off x="7211880" y="5483520"/>
            <a:ext cx="241200" cy="493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9" name="CustomShape 18"/>
          <p:cNvSpPr/>
          <p:nvPr/>
        </p:nvSpPr>
        <p:spPr>
          <a:xfrm>
            <a:off x="7547040" y="5326200"/>
            <a:ext cx="789840" cy="42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0" name="CustomShape 19"/>
          <p:cNvSpPr/>
          <p:nvPr/>
        </p:nvSpPr>
        <p:spPr>
          <a:xfrm>
            <a:off x="5040000" y="4392000"/>
            <a:ext cx="1149840" cy="399240"/>
          </a:xfrm>
          <a:prstGeom prst="rect">
            <a:avLst/>
          </a:prstGeom>
          <a:noFill/>
          <a:ln>
            <a:noFill/>
          </a:ln>
        </p:spPr>
        <p:style>
          <a:lnRef idx="0"/>
          <a:fillRef idx="0"/>
          <a:effectRef idx="0"/>
          <a:fontRef idx="minor"/>
        </p:style>
        <p:txBody>
          <a:bodyPr lIns="90000" rIns="90000" tIns="45000" bIns="45000"/>
          <a:p>
            <a:pPr>
              <a:lnSpc>
                <a:spcPct val="100000"/>
              </a:lnSpc>
            </a:pPr>
            <a:r>
              <a:rPr b="0" lang="fr-FR" sz="1100" spc="-1" strike="noStrike">
                <a:solidFill>
                  <a:srgbClr val="000000"/>
                </a:solidFill>
                <a:latin typeface="Arial"/>
                <a:ea typeface="DejaVu Sans"/>
              </a:rPr>
              <a:t>Après nettoyage</a:t>
            </a:r>
            <a:endParaRPr b="0" lang="fr-FR" sz="1100" spc="-1" strike="noStrike">
              <a:latin typeface="Arial"/>
            </a:endParaRPr>
          </a:p>
        </p:txBody>
      </p:sp>
      <p:sp>
        <p:nvSpPr>
          <p:cNvPr id="731" name="Line 20"/>
          <p:cNvSpPr/>
          <p:nvPr/>
        </p:nvSpPr>
        <p:spPr>
          <a:xfrm flipV="1">
            <a:off x="6192000" y="4464000"/>
            <a:ext cx="648000" cy="72000"/>
          </a:xfrm>
          <a:prstGeom prst="line">
            <a:avLst/>
          </a:prstGeom>
          <a:ln>
            <a:noFill/>
          </a:ln>
        </p:spPr>
        <p:style>
          <a:lnRef idx="0"/>
          <a:fillRef idx="0"/>
          <a:effectRef idx="0"/>
          <a:fontRef idx="minor"/>
        </p:style>
      </p:sp>
      <p:sp>
        <p:nvSpPr>
          <p:cNvPr id="732" name="CustomShape 21"/>
          <p:cNvSpPr/>
          <p:nvPr/>
        </p:nvSpPr>
        <p:spPr>
          <a:xfrm>
            <a:off x="4253040" y="5616000"/>
            <a:ext cx="186480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ff3333"/>
                </a:solidFill>
                <a:latin typeface="Arial"/>
                <a:ea typeface="DejaVu Sans"/>
              </a:rPr>
              <a:t>Problèmes d’allocation de mémoire souvent liés à des sauts de ligne non conformes</a:t>
            </a:r>
            <a:endParaRPr b="0" lang="fr-FR" sz="1000" spc="-1" strike="noStrike">
              <a:latin typeface="Arial"/>
            </a:endParaRPr>
          </a:p>
        </p:txBody>
      </p:sp>
      <p:sp>
        <p:nvSpPr>
          <p:cNvPr id="733" name="Line 22"/>
          <p:cNvSpPr/>
          <p:nvPr/>
        </p:nvSpPr>
        <p:spPr>
          <a:xfrm flipH="1">
            <a:off x="3240000" y="5832000"/>
            <a:ext cx="1008000" cy="72000"/>
          </a:xfrm>
          <a:prstGeom prst="line">
            <a:avLst/>
          </a:prstGeom>
          <a:ln>
            <a:noFill/>
          </a:ln>
        </p:spPr>
        <p:style>
          <a:lnRef idx="0"/>
          <a:fillRef idx="0"/>
          <a:effectRef idx="0"/>
          <a:fontRef idx="minor"/>
        </p:style>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CustomShape 1"/>
          <p:cNvSpPr/>
          <p:nvPr/>
        </p:nvSpPr>
        <p:spPr>
          <a:xfrm>
            <a:off x="123840" y="274320"/>
            <a:ext cx="8835840" cy="6530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NETTOYER SAUTS DE LIGNES et caractères illicites </a:t>
            </a:r>
            <a:endParaRPr b="0" lang="fr-FR" sz="2400" spc="-1" strike="noStrike">
              <a:latin typeface="Arial"/>
            </a:endParaRPr>
          </a:p>
          <a:p>
            <a:pPr algn="ctr">
              <a:lnSpc>
                <a:spcPct val="100000"/>
              </a:lnSpc>
            </a:pPr>
            <a:endParaRPr b="0" lang="fr-FR" sz="2400" spc="-1" strike="noStrike">
              <a:latin typeface="Arial"/>
            </a:endParaRPr>
          </a:p>
        </p:txBody>
      </p:sp>
      <p:sp>
        <p:nvSpPr>
          <p:cNvPr id="735" name="CustomShape 2"/>
          <p:cNvSpPr/>
          <p:nvPr/>
        </p:nvSpPr>
        <p:spPr>
          <a:xfrm>
            <a:off x="1963440" y="6366600"/>
            <a:ext cx="4727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36"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B710D8E-3BE8-4222-962A-97120795782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37" name="CustomShape 4"/>
          <p:cNvSpPr/>
          <p:nvPr/>
        </p:nvSpPr>
        <p:spPr>
          <a:xfrm>
            <a:off x="433800" y="2730600"/>
            <a:ext cx="8526240" cy="34110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Calibri"/>
                <a:ea typeface="DejaVu Sans"/>
              </a:rPr>
              <a:t>L’icône de nettoyage de la base de paye permet :</a:t>
            </a:r>
            <a:endParaRPr b="0" lang="fr-FR" sz="2000" spc="-1" strike="noStrike">
              <a:latin typeface="Arial"/>
            </a:endParaRPr>
          </a:p>
          <a:p>
            <a:pPr>
              <a:lnSpc>
                <a:spcPct val="100000"/>
              </a:lnSpc>
            </a:pPr>
            <a:endParaRPr b="0" lang="fr-FR" sz="2000" spc="-1" strike="noStrike">
              <a:latin typeface="Arial"/>
            </a:endParaRPr>
          </a:p>
          <a:p>
            <a:pPr lvl="1" marL="743040" indent="-282600" algn="just">
              <a:lnSpc>
                <a:spcPct val="100000"/>
              </a:lnSpc>
              <a:buClr>
                <a:srgbClr val="000000"/>
              </a:buClr>
              <a:buFont typeface="StarSymbol"/>
              <a:buChar char="-"/>
            </a:pPr>
            <a:r>
              <a:rPr b="0" lang="fr-FR" sz="2000" spc="-1" strike="noStrike">
                <a:solidFill>
                  <a:srgbClr val="000000"/>
                </a:solidFill>
                <a:latin typeface="Calibri"/>
                <a:ea typeface="DejaVu Sans"/>
              </a:rPr>
              <a:t>de créer un nouveau fichier « nettoyé » des éventuelles scories, lorsque les données ont été importées et produites</a:t>
            </a:r>
            <a:endParaRPr b="0" lang="fr-FR" sz="2000" spc="-1" strike="noStrike">
              <a:latin typeface="Arial"/>
            </a:endParaRPr>
          </a:p>
          <a:p>
            <a:pPr algn="just">
              <a:lnSpc>
                <a:spcPct val="100000"/>
              </a:lnSpc>
            </a:pPr>
            <a:endParaRPr b="0" lang="fr-FR" sz="2000" spc="-1" strike="noStrike">
              <a:latin typeface="Arial"/>
            </a:endParaRPr>
          </a:p>
          <a:p>
            <a:pPr lvl="1" marL="743040" indent="-282600" algn="just">
              <a:lnSpc>
                <a:spcPct val="100000"/>
              </a:lnSpc>
              <a:buClr>
                <a:srgbClr val="000000"/>
              </a:buClr>
              <a:buFont typeface="StarSymbol"/>
              <a:buChar char="-"/>
            </a:pPr>
            <a:r>
              <a:rPr b="0" lang="fr-FR" sz="2000" spc="-1" strike="noStrike">
                <a:solidFill>
                  <a:srgbClr val="000000"/>
                </a:solidFill>
                <a:latin typeface="Calibri"/>
                <a:ea typeface="DejaVu Sans"/>
              </a:rPr>
              <a:t>de supprimer les espaces en blanc et les sauts de lignes générés dans les fichiers XHL (Diagnostics 5 et 6)</a:t>
            </a:r>
            <a:endParaRPr b="0" lang="fr-FR" sz="2000" spc="-1" strike="noStrike">
              <a:latin typeface="Arial"/>
            </a:endParaRPr>
          </a:p>
          <a:p>
            <a:pPr algn="just">
              <a:lnSpc>
                <a:spcPct val="100000"/>
              </a:lnSpc>
            </a:pPr>
            <a:endParaRPr b="0" lang="fr-FR" sz="2000" spc="-1" strike="noStrike">
              <a:latin typeface="Arial"/>
            </a:endParaRPr>
          </a:p>
          <a:p>
            <a:pPr lvl="1" marL="743040" indent="-282600" algn="just">
              <a:lnSpc>
                <a:spcPct val="100000"/>
              </a:lnSpc>
              <a:buClr>
                <a:srgbClr val="000000"/>
              </a:buClr>
              <a:buFont typeface="StarSymbol"/>
              <a:buChar char="-"/>
            </a:pPr>
            <a:r>
              <a:rPr b="0" lang="fr-FR" sz="2000" spc="-1" strike="noStrike">
                <a:solidFill>
                  <a:srgbClr val="000000"/>
                </a:solidFill>
                <a:latin typeface="Calibri"/>
                <a:ea typeface="DejaVu Sans"/>
              </a:rPr>
              <a:t>De réduire sensiblement le volume de certaines données (jusqu’à 30 %-40 % sans compression).</a:t>
            </a:r>
            <a:endParaRPr b="0" lang="fr-FR" sz="2000" spc="-1" strike="noStrike">
              <a:latin typeface="Arial"/>
            </a:endParaRPr>
          </a:p>
        </p:txBody>
      </p:sp>
      <p:pic>
        <p:nvPicPr>
          <p:cNvPr id="738" name="Image 3" descr=""/>
          <p:cNvPicPr/>
          <p:nvPr/>
        </p:nvPicPr>
        <p:blipFill>
          <a:blip r:embed="rId1"/>
          <a:srcRect l="2" t="0" r="49596" b="85319"/>
          <a:stretch/>
        </p:blipFill>
        <p:spPr>
          <a:xfrm>
            <a:off x="123840" y="1122480"/>
            <a:ext cx="8835840" cy="1425960"/>
          </a:xfrm>
          <a:prstGeom prst="rect">
            <a:avLst/>
          </a:prstGeom>
          <a:ln>
            <a:noFill/>
          </a:ln>
        </p:spPr>
      </p:pic>
      <p:sp>
        <p:nvSpPr>
          <p:cNvPr id="739" name="CustomShape 5"/>
          <p:cNvSpPr/>
          <p:nvPr/>
        </p:nvSpPr>
        <p:spPr>
          <a:xfrm rot="21564600">
            <a:off x="6690240" y="1921320"/>
            <a:ext cx="1800" cy="1026000"/>
          </a:xfrm>
          <a:custGeom>
            <a:avLst/>
            <a:gdLst/>
            <a:ahLst/>
            <a:rect l="l" t="t" r="r" b="b"/>
            <a:pathLst>
              <a:path w="21600" h="21600">
                <a:moveTo>
                  <a:pt x="0" y="0"/>
                </a:moveTo>
                <a:lnTo>
                  <a:pt x="21600" y="21600"/>
                </a:lnTo>
              </a:path>
            </a:pathLst>
          </a:custGeom>
          <a:noFill/>
          <a:ln>
            <a:solidFill>
              <a:srgbClr val="ff0000"/>
            </a:solidFill>
            <a:round/>
            <a:headEnd len="med" type="triangle" w="lg"/>
          </a:ln>
        </p:spPr>
        <p:style>
          <a:lnRef idx="1">
            <a:schemeClr val="accent1"/>
          </a:lnRef>
          <a:fillRef idx="0">
            <a:schemeClr val="accent1"/>
          </a:fillRef>
          <a:effectRef idx="0">
            <a:schemeClr val="accent1"/>
          </a:effectRef>
          <a:fontRef idx="minor"/>
        </p:style>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CustomShape 1"/>
          <p:cNvSpPr/>
          <p:nvPr/>
        </p:nvSpPr>
        <p:spPr>
          <a:xfrm>
            <a:off x="457200" y="274320"/>
            <a:ext cx="8225280" cy="4428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EDITER des JOURNAUX DIAGNOSTICS</a:t>
            </a:r>
            <a:endParaRPr b="0" lang="fr-FR" sz="2400" spc="-1" strike="noStrike">
              <a:latin typeface="Arial"/>
            </a:endParaRPr>
          </a:p>
          <a:p>
            <a:pPr algn="ctr">
              <a:lnSpc>
                <a:spcPct val="100000"/>
              </a:lnSpc>
            </a:pPr>
            <a:endParaRPr b="0" lang="fr-FR" sz="2400" spc="-1" strike="noStrike">
              <a:latin typeface="Arial"/>
            </a:endParaRPr>
          </a:p>
        </p:txBody>
      </p:sp>
      <p:pic>
        <p:nvPicPr>
          <p:cNvPr id="741" name="Image 678" descr=""/>
          <p:cNvPicPr/>
          <p:nvPr/>
        </p:nvPicPr>
        <p:blipFill>
          <a:blip r:embed="rId1"/>
          <a:srcRect l="0" t="68751" r="73402" b="0"/>
          <a:stretch/>
        </p:blipFill>
        <p:spPr>
          <a:xfrm>
            <a:off x="5040000" y="948600"/>
            <a:ext cx="3940920" cy="2576520"/>
          </a:xfrm>
          <a:prstGeom prst="rect">
            <a:avLst/>
          </a:prstGeom>
          <a:ln>
            <a:solidFill>
              <a:srgbClr val="3465a4"/>
            </a:solidFill>
          </a:ln>
        </p:spPr>
      </p:pic>
      <p:sp>
        <p:nvSpPr>
          <p:cNvPr id="742" name="CustomShape 2"/>
          <p:cNvSpPr/>
          <p:nvPr/>
        </p:nvSpPr>
        <p:spPr>
          <a:xfrm>
            <a:off x="216000" y="1008000"/>
            <a:ext cx="4821120" cy="1879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Se placer sur l’onglet Console.</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Cliquer sur l’icône</a:t>
            </a:r>
            <a:endParaRPr b="0" lang="fr-FR" sz="1600" spc="-1" strike="noStrike">
              <a:latin typeface="Arial"/>
            </a:endParaRPr>
          </a:p>
        </p:txBody>
      </p:sp>
      <p:pic>
        <p:nvPicPr>
          <p:cNvPr id="743" name="Image 680" descr=""/>
          <p:cNvPicPr/>
          <p:nvPr/>
        </p:nvPicPr>
        <p:blipFill>
          <a:blip r:embed="rId2"/>
          <a:stretch/>
        </p:blipFill>
        <p:spPr>
          <a:xfrm>
            <a:off x="2376000" y="1440000"/>
            <a:ext cx="357120" cy="357120"/>
          </a:xfrm>
          <a:prstGeom prst="rect">
            <a:avLst/>
          </a:prstGeom>
          <a:ln>
            <a:solidFill>
              <a:srgbClr val="3465a4"/>
            </a:solidFill>
          </a:ln>
        </p:spPr>
      </p:pic>
      <p:sp>
        <p:nvSpPr>
          <p:cNvPr id="744" name="CustomShape 3"/>
          <p:cNvSpPr/>
          <p:nvPr/>
        </p:nvSpPr>
        <p:spPr>
          <a:xfrm>
            <a:off x="216000" y="1872000"/>
            <a:ext cx="4749120" cy="645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Un navigateur internet se lance et affiche les journaux au format HTML. </a:t>
            </a:r>
            <a:endParaRPr b="0" lang="fr-FR" sz="1600" spc="-1" strike="noStrike">
              <a:latin typeface="Arial"/>
            </a:endParaRPr>
          </a:p>
        </p:txBody>
      </p:sp>
      <p:pic>
        <p:nvPicPr>
          <p:cNvPr id="745" name="Image 682" descr=""/>
          <p:cNvPicPr/>
          <p:nvPr/>
        </p:nvPicPr>
        <p:blipFill>
          <a:blip r:embed="rId3"/>
          <a:srcRect l="0" t="0" r="42694" b="53705"/>
          <a:stretch/>
        </p:blipFill>
        <p:spPr>
          <a:xfrm>
            <a:off x="3312000" y="3744000"/>
            <a:ext cx="5829120" cy="2729880"/>
          </a:xfrm>
          <a:prstGeom prst="rect">
            <a:avLst/>
          </a:prstGeom>
          <a:ln>
            <a:solidFill>
              <a:srgbClr val="3465a4"/>
            </a:solidFill>
          </a:ln>
        </p:spPr>
      </p:pic>
      <p:sp>
        <p:nvSpPr>
          <p:cNvPr id="746" name="CustomShape 4"/>
          <p:cNvSpPr/>
          <p:nvPr/>
        </p:nvSpPr>
        <p:spPr>
          <a:xfrm>
            <a:off x="216000" y="2462040"/>
            <a:ext cx="2949120" cy="33613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Il est possible de les enregistrer.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300" spc="-1" strike="noStrike">
                <a:solidFill>
                  <a:srgbClr val="000000"/>
                </a:solidFill>
                <a:latin typeface="Arial"/>
                <a:ea typeface="DejaVu Sans"/>
              </a:rPr>
              <a:t>Faire : Fichier &gt; Enregistrer sous…</a:t>
            </a:r>
            <a:endParaRPr b="0" lang="fr-FR" sz="1300" spc="-1" strike="noStrike">
              <a:latin typeface="Arial"/>
            </a:endParaRPr>
          </a:p>
          <a:p>
            <a:pPr>
              <a:lnSpc>
                <a:spcPct val="100000"/>
              </a:lnSpc>
            </a:pPr>
            <a:endParaRPr b="0" lang="fr-FR" sz="1300" spc="-1" strike="noStrike">
              <a:latin typeface="Arial"/>
            </a:endParaRPr>
          </a:p>
          <a:p>
            <a:pPr>
              <a:lnSpc>
                <a:spcPct val="100000"/>
              </a:lnSpc>
            </a:pPr>
            <a:r>
              <a:rPr b="0" lang="fr-FR" sz="1600" spc="-1" strike="noStrike">
                <a:solidFill>
                  <a:srgbClr val="000000"/>
                </a:solidFill>
                <a:latin typeface="Arial"/>
                <a:ea typeface="DejaVu Sans"/>
              </a:rPr>
              <a:t>Par défaut le chemin du journal est :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   </a:t>
            </a:r>
            <a:r>
              <a:rPr b="0" lang="fr-FR" sz="1300" spc="-1" strike="noStrike">
                <a:solidFill>
                  <a:srgbClr val="000000"/>
                </a:solidFill>
                <a:latin typeface="Arial"/>
                <a:ea typeface="DejaVu Sans"/>
              </a:rPr>
              <a:t>.local/share/Altair/log.html</a:t>
            </a:r>
            <a:r>
              <a:rPr b="0" lang="fr-FR" sz="1600" spc="-1" strike="noStrike">
                <a:solidFill>
                  <a:srgbClr val="000000"/>
                </a:solidFill>
                <a:latin typeface="Arial"/>
                <a:ea typeface="DejaVu Sans"/>
              </a:rPr>
              <a:t>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Pour effacer les journaux diagnostics, cliquer sur l’icône</a:t>
            </a:r>
            <a:endParaRPr b="0" lang="fr-FR" sz="1600" spc="-1" strike="noStrike">
              <a:latin typeface="Arial"/>
            </a:endParaRPr>
          </a:p>
          <a:p>
            <a:pPr>
              <a:lnSpc>
                <a:spcPct val="100000"/>
              </a:lnSpc>
            </a:pP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dans le dossier utilisateur.</a:t>
            </a:r>
            <a:endParaRPr b="0" lang="fr-FR" sz="1600" spc="-1" strike="noStrike">
              <a:latin typeface="Arial"/>
            </a:endParaRPr>
          </a:p>
        </p:txBody>
      </p:sp>
      <p:pic>
        <p:nvPicPr>
          <p:cNvPr id="747" name="Image 685" descr=""/>
          <p:cNvPicPr/>
          <p:nvPr/>
        </p:nvPicPr>
        <p:blipFill>
          <a:blip r:embed="rId4"/>
          <a:stretch/>
        </p:blipFill>
        <p:spPr>
          <a:xfrm>
            <a:off x="1303560" y="5469120"/>
            <a:ext cx="305280" cy="305280"/>
          </a:xfrm>
          <a:prstGeom prst="rect">
            <a:avLst/>
          </a:prstGeom>
          <a:ln>
            <a:solidFill>
              <a:srgbClr val="3465a4"/>
            </a:solidFill>
          </a:ln>
        </p:spPr>
      </p:pic>
      <p:sp>
        <p:nvSpPr>
          <p:cNvPr id="748" name="CustomShape 5"/>
          <p:cNvSpPr/>
          <p:nvPr/>
        </p:nvSpPr>
        <p:spPr>
          <a:xfrm>
            <a:off x="216000" y="6226560"/>
            <a:ext cx="3309120" cy="376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à gauche de l’onglet Console.</a:t>
            </a:r>
            <a:endParaRPr b="0" lang="fr-FR" sz="16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CustomShape 1"/>
          <p:cNvSpPr/>
          <p:nvPr/>
        </p:nvSpPr>
        <p:spPr>
          <a:xfrm>
            <a:off x="457200" y="274320"/>
            <a:ext cx="8225280" cy="6530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AUTRES ANOMALIES </a:t>
            </a:r>
            <a:endParaRPr b="0" lang="fr-FR" sz="2400" spc="-1" strike="noStrike">
              <a:latin typeface="Arial"/>
            </a:endParaRPr>
          </a:p>
          <a:p>
            <a:pPr algn="ctr">
              <a:lnSpc>
                <a:spcPct val="100000"/>
              </a:lnSpc>
            </a:pPr>
            <a:endParaRPr b="0" lang="fr-FR" sz="2400" spc="-1" strike="noStrike">
              <a:latin typeface="Arial"/>
            </a:endParaRPr>
          </a:p>
        </p:txBody>
      </p:sp>
      <p:sp>
        <p:nvSpPr>
          <p:cNvPr id="750" name="CustomShape 2"/>
          <p:cNvSpPr/>
          <p:nvPr/>
        </p:nvSpPr>
        <p:spPr>
          <a:xfrm>
            <a:off x="1089360" y="1072800"/>
            <a:ext cx="6960960" cy="50101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Pas d’information sur le Budget ou sur l’Etablissement (optionnel)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Fichiers corrompus : une partie seulement est lisible. Solution : les nettoyer à la main en respectant les balises.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Discordances entre bulletins dématérialisés et bulletins papiers.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endParaRPr b="0" lang="fr-FR" sz="1800" spc="-1" strike="noStrike">
              <a:latin typeface="Arial"/>
            </a:endParaRPr>
          </a:p>
          <a:p>
            <a:pPr>
              <a:lnSpc>
                <a:spcPct val="100000"/>
              </a:lnSpc>
            </a:pPr>
            <a:r>
              <a:rPr b="0" lang="fr-FR" sz="1800" spc="-1" strike="noStrike">
                <a:solidFill>
                  <a:srgbClr val="ff0000"/>
                </a:solidFill>
                <a:latin typeface="Arial"/>
                <a:ea typeface="Arial"/>
              </a:rPr>
              <a:t>Sur la base de quelle pièce justificative le comptable a-t-il payé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ff0000"/>
                </a:solidFill>
                <a:latin typeface="Arial"/>
                <a:ea typeface="Arial"/>
              </a:rPr>
              <a:t>Quelles pièces justificatives ont été déposées au greffe avec les  comptes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751" name="Line 3"/>
          <p:cNvSpPr/>
          <p:nvPr/>
        </p:nvSpPr>
        <p:spPr>
          <a:xfrm>
            <a:off x="504000" y="3492000"/>
            <a:ext cx="360" cy="1476000"/>
          </a:xfrm>
          <a:prstGeom prst="line">
            <a:avLst/>
          </a:prstGeom>
          <a:ln w="29160">
            <a:solidFill>
              <a:srgbClr val="ff0000"/>
            </a:solidFill>
            <a:round/>
          </a:ln>
        </p:spPr>
        <p:style>
          <a:lnRef idx="0"/>
          <a:fillRef idx="0"/>
          <a:effectRef idx="0"/>
          <a:fontRef idx="minor"/>
        </p:style>
      </p:sp>
      <p:sp>
        <p:nvSpPr>
          <p:cNvPr id="752" name="Line 4"/>
          <p:cNvSpPr/>
          <p:nvPr/>
        </p:nvSpPr>
        <p:spPr>
          <a:xfrm flipH="1">
            <a:off x="792000" y="2772000"/>
            <a:ext cx="288000" cy="360"/>
          </a:xfrm>
          <a:prstGeom prst="line">
            <a:avLst/>
          </a:prstGeom>
          <a:ln w="29160">
            <a:solidFill>
              <a:srgbClr val="ff0000"/>
            </a:solidFill>
            <a:round/>
          </a:ln>
        </p:spPr>
        <p:style>
          <a:lnRef idx="0"/>
          <a:fillRef idx="0"/>
          <a:effectRef idx="0"/>
          <a:fontRef idx="minor"/>
        </p:style>
      </p:sp>
      <p:sp>
        <p:nvSpPr>
          <p:cNvPr id="753" name="Line 5"/>
          <p:cNvSpPr/>
          <p:nvPr/>
        </p:nvSpPr>
        <p:spPr>
          <a:xfrm>
            <a:off x="792000" y="2772000"/>
            <a:ext cx="360" cy="1296000"/>
          </a:xfrm>
          <a:prstGeom prst="line">
            <a:avLst/>
          </a:prstGeom>
          <a:ln w="29160">
            <a:solidFill>
              <a:srgbClr val="ff0000"/>
            </a:solidFill>
            <a:round/>
          </a:ln>
        </p:spPr>
        <p:style>
          <a:lnRef idx="0"/>
          <a:fillRef idx="0"/>
          <a:effectRef idx="0"/>
          <a:fontRef idx="minor"/>
        </p:style>
      </p:sp>
      <p:sp>
        <p:nvSpPr>
          <p:cNvPr id="754" name="Line 6"/>
          <p:cNvSpPr/>
          <p:nvPr/>
        </p:nvSpPr>
        <p:spPr>
          <a:xfrm>
            <a:off x="792000" y="4068000"/>
            <a:ext cx="288000" cy="360"/>
          </a:xfrm>
          <a:prstGeom prst="line">
            <a:avLst/>
          </a:prstGeom>
          <a:ln w="29160">
            <a:solidFill>
              <a:srgbClr val="ff0000"/>
            </a:solidFill>
            <a:round/>
          </a:ln>
        </p:spPr>
        <p:style>
          <a:lnRef idx="0"/>
          <a:fillRef idx="0"/>
          <a:effectRef idx="0"/>
          <a:fontRef idx="minor"/>
        </p:style>
      </p:sp>
      <p:sp>
        <p:nvSpPr>
          <p:cNvPr id="755" name="Line 7"/>
          <p:cNvSpPr/>
          <p:nvPr/>
        </p:nvSpPr>
        <p:spPr>
          <a:xfrm>
            <a:off x="504000" y="3492000"/>
            <a:ext cx="288000" cy="360"/>
          </a:xfrm>
          <a:prstGeom prst="line">
            <a:avLst/>
          </a:prstGeom>
          <a:ln w="29160">
            <a:solidFill>
              <a:srgbClr val="ff0000"/>
            </a:solidFill>
            <a:round/>
          </a:ln>
        </p:spPr>
        <p:style>
          <a:lnRef idx="0"/>
          <a:fillRef idx="0"/>
          <a:effectRef idx="0"/>
          <a:fontRef idx="minor"/>
        </p:style>
      </p:sp>
      <p:sp>
        <p:nvSpPr>
          <p:cNvPr id="756" name="Line 8"/>
          <p:cNvSpPr/>
          <p:nvPr/>
        </p:nvSpPr>
        <p:spPr>
          <a:xfrm>
            <a:off x="504000" y="4968000"/>
            <a:ext cx="468000" cy="360"/>
          </a:xfrm>
          <a:prstGeom prst="line">
            <a:avLst/>
          </a:prstGeom>
          <a:ln w="29160">
            <a:solidFill>
              <a:srgbClr val="ff0000"/>
            </a:solidFill>
            <a:round/>
            <a:tailEnd len="med" type="triangle" w="med"/>
          </a:ln>
        </p:spPr>
        <p:style>
          <a:lnRef idx="0"/>
          <a:fillRef idx="0"/>
          <a:effectRef idx="0"/>
          <a:fontRef idx="minor"/>
        </p:style>
      </p:sp>
      <p:sp>
        <p:nvSpPr>
          <p:cNvPr id="757" name="CustomShape 9"/>
          <p:cNvSpPr/>
          <p:nvPr/>
        </p:nvSpPr>
        <p:spPr>
          <a:xfrm>
            <a:off x="8434440" y="6307920"/>
            <a:ext cx="177120" cy="201600"/>
          </a:xfrm>
          <a:prstGeom prst="rect">
            <a:avLst/>
          </a:prstGeom>
          <a:noFill/>
          <a:ln>
            <a:noFill/>
          </a:ln>
        </p:spPr>
        <p:style>
          <a:lnRef idx="0"/>
          <a:fillRef idx="0"/>
          <a:effectRef idx="0"/>
          <a:fontRef idx="minor"/>
        </p:style>
      </p:sp>
      <p:sp>
        <p:nvSpPr>
          <p:cNvPr id="758" name="CustomShape 10"/>
          <p:cNvSpPr/>
          <p:nvPr/>
        </p:nvSpPr>
        <p:spPr>
          <a:xfrm>
            <a:off x="1540440" y="6356520"/>
            <a:ext cx="5945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59" name="CustomShape 1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F2C567D4-FE50-4684-AE1D-DEA4EAE9DA9A}"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235080" y="1376640"/>
            <a:ext cx="8446680" cy="4942800"/>
          </a:xfrm>
          <a:prstGeom prst="rect">
            <a:avLst/>
          </a:prstGeom>
          <a:noFill/>
          <a:ln>
            <a:noFill/>
          </a:ln>
        </p:spPr>
        <p:style>
          <a:lnRef idx="0"/>
          <a:fillRef idx="0"/>
          <a:effectRef idx="0"/>
          <a:fontRef idx="minor"/>
        </p:style>
        <p:txBody>
          <a:bodyPr lIns="0" rIns="0" tIns="0" bIns="0"/>
          <a:p>
            <a:pPr marL="343080" indent="-338040">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761" name="CustomShape 2"/>
          <p:cNvSpPr/>
          <p:nvPr/>
        </p:nvSpPr>
        <p:spPr>
          <a:xfrm>
            <a:off x="7883640" y="6321600"/>
            <a:ext cx="894960" cy="174240"/>
          </a:xfrm>
          <a:prstGeom prst="rect">
            <a:avLst/>
          </a:prstGeom>
          <a:noFill/>
          <a:ln>
            <a:noFill/>
          </a:ln>
        </p:spPr>
        <p:style>
          <a:lnRef idx="0"/>
          <a:fillRef idx="0"/>
          <a:effectRef idx="0"/>
          <a:fontRef idx="minor"/>
        </p:style>
      </p:sp>
      <p:sp>
        <p:nvSpPr>
          <p:cNvPr id="762" name="CustomShape 3"/>
          <p:cNvSpPr/>
          <p:nvPr/>
        </p:nvSpPr>
        <p:spPr>
          <a:xfrm>
            <a:off x="344160" y="116640"/>
            <a:ext cx="8687160" cy="33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L’UTILISATION DE TABLEAUX CROISES DYNAMIQUES </a:t>
            </a:r>
            <a:endParaRPr b="0" lang="fr-FR" sz="2400" spc="-1" strike="noStrike">
              <a:latin typeface="Arial"/>
            </a:endParaRPr>
          </a:p>
        </p:txBody>
      </p:sp>
      <p:pic>
        <p:nvPicPr>
          <p:cNvPr id="763" name="Picture 3" descr=""/>
          <p:cNvPicPr/>
          <p:nvPr/>
        </p:nvPicPr>
        <p:blipFill>
          <a:blip r:embed="rId1"/>
          <a:stretch/>
        </p:blipFill>
        <p:spPr>
          <a:xfrm>
            <a:off x="215640" y="447120"/>
            <a:ext cx="4732200" cy="6181200"/>
          </a:xfrm>
          <a:prstGeom prst="rect">
            <a:avLst/>
          </a:prstGeom>
          <a:ln>
            <a:noFill/>
          </a:ln>
        </p:spPr>
      </p:pic>
      <p:pic>
        <p:nvPicPr>
          <p:cNvPr id="764" name="Picture 4" descr=""/>
          <p:cNvPicPr/>
          <p:nvPr/>
        </p:nvPicPr>
        <p:blipFill>
          <a:blip r:embed="rId2"/>
          <a:stretch/>
        </p:blipFill>
        <p:spPr>
          <a:xfrm>
            <a:off x="4952880" y="462960"/>
            <a:ext cx="4078800" cy="6452280"/>
          </a:xfrm>
          <a:prstGeom prst="rect">
            <a:avLst/>
          </a:prstGeom>
          <a:ln>
            <a:noFill/>
          </a:ln>
        </p:spPr>
      </p:pic>
      <p:sp>
        <p:nvSpPr>
          <p:cNvPr id="765" name="CustomShape 4"/>
          <p:cNvSpPr/>
          <p:nvPr/>
        </p:nvSpPr>
        <p:spPr>
          <a:xfrm>
            <a:off x="1332000" y="6321600"/>
            <a:ext cx="6474960" cy="17424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66"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D7640C2B-9CBA-4877-BB09-3AF5AC65FD69}"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7" name="Image 1" descr=""/>
          <p:cNvPicPr/>
          <p:nvPr/>
        </p:nvPicPr>
        <p:blipFill>
          <a:blip r:embed="rId1"/>
          <a:stretch/>
        </p:blipFill>
        <p:spPr>
          <a:xfrm>
            <a:off x="1763640" y="1699560"/>
            <a:ext cx="7740000" cy="4836240"/>
          </a:xfrm>
          <a:prstGeom prst="rect">
            <a:avLst/>
          </a:prstGeom>
          <a:ln>
            <a:noFill/>
          </a:ln>
        </p:spPr>
      </p:pic>
      <p:sp>
        <p:nvSpPr>
          <p:cNvPr id="768"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769" name="CustomShape 2"/>
          <p:cNvSpPr/>
          <p:nvPr/>
        </p:nvSpPr>
        <p:spPr>
          <a:xfrm>
            <a:off x="7883640" y="6321600"/>
            <a:ext cx="895320" cy="174600"/>
          </a:xfrm>
          <a:prstGeom prst="rect">
            <a:avLst/>
          </a:prstGeom>
          <a:noFill/>
          <a:ln>
            <a:noFill/>
          </a:ln>
        </p:spPr>
        <p:style>
          <a:lnRef idx="0"/>
          <a:fillRef idx="0"/>
          <a:effectRef idx="0"/>
          <a:fontRef idx="minor"/>
        </p:style>
      </p:sp>
      <p:sp>
        <p:nvSpPr>
          <p:cNvPr id="770" name="CustomShape 3"/>
          <p:cNvSpPr/>
          <p:nvPr/>
        </p:nvSpPr>
        <p:spPr>
          <a:xfrm>
            <a:off x="200880" y="260640"/>
            <a:ext cx="8888400" cy="4046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 </a:t>
            </a:r>
            <a:r>
              <a:rPr b="0" lang="fr-FR" sz="2400" spc="-1" strike="noStrike" cap="all">
                <a:solidFill>
                  <a:srgbClr val="308087"/>
                </a:solidFill>
                <a:latin typeface="Times New Roman"/>
                <a:ea typeface="ヒラギノ角ゴ Pro W3"/>
              </a:rPr>
              <a:t>	</a:t>
            </a:r>
            <a:r>
              <a:rPr b="0" lang="fr-FR" sz="1600" spc="-1" strike="noStrike" cap="all">
                <a:solidFill>
                  <a:srgbClr val="308087"/>
                </a:solidFill>
                <a:latin typeface="Times New Roman"/>
                <a:ea typeface="ヒラギノ角ゴ Pro W3"/>
              </a:rPr>
              <a:t>(</a:t>
            </a:r>
            <a:r>
              <a:rPr b="1" lang="fr-FR" sz="1600" spc="-1" strike="noStrike">
                <a:solidFill>
                  <a:srgbClr val="0070c0"/>
                </a:solidFill>
                <a:latin typeface="Times New Roman"/>
                <a:ea typeface="ヒラギノ角ゴ Pro W3"/>
              </a:rPr>
              <a:t>ARA, Bretagne, Occitanie, La Réunion, IdF)</a:t>
            </a:r>
            <a:endParaRPr b="0" lang="fr-FR" sz="16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771" name="CustomShape 4"/>
          <p:cNvSpPr/>
          <p:nvPr/>
        </p:nvSpPr>
        <p:spPr>
          <a:xfrm>
            <a:off x="536760" y="1052640"/>
            <a:ext cx="7986960" cy="4647240"/>
          </a:xfrm>
          <a:prstGeom prst="rect">
            <a:avLst/>
          </a:prstGeom>
          <a:noFill/>
          <a:ln>
            <a:noFill/>
          </a:ln>
        </p:spPr>
        <p:style>
          <a:lnRef idx="0"/>
          <a:fillRef idx="0"/>
          <a:effectRef idx="0"/>
          <a:fontRef idx="minor"/>
        </p:style>
        <p:txBody>
          <a:bodyPr lIns="0" rIns="0" tIns="0" bIns="0"/>
          <a:p>
            <a:pPr>
              <a:lnSpc>
                <a:spcPct val="100000"/>
              </a:lnSpc>
            </a:pPr>
            <a:r>
              <a:rPr b="1" lang="fr-FR" sz="2400" spc="-1" strike="noStrike">
                <a:solidFill>
                  <a:srgbClr val="0070c0"/>
                </a:solidFill>
                <a:latin typeface="Times New Roman"/>
                <a:ea typeface="ヒラギノ角ゴ Pro W3"/>
              </a:rPr>
              <a:t>Cliquer sur l’icône bleue </a:t>
            </a:r>
            <a:endParaRPr b="0" lang="fr-FR" sz="2400" spc="-1" strike="noStrike">
              <a:latin typeface="Arial"/>
            </a:endParaRPr>
          </a:p>
        </p:txBody>
      </p:sp>
      <p:sp>
        <p:nvSpPr>
          <p:cNvPr id="772" name="CustomShape 5"/>
          <p:cNvSpPr/>
          <p:nvPr/>
        </p:nvSpPr>
        <p:spPr>
          <a:xfrm>
            <a:off x="3994560" y="1258200"/>
            <a:ext cx="703440" cy="509040"/>
          </a:xfrm>
          <a:custGeom>
            <a:avLst/>
            <a:gdLst/>
            <a:ahLst/>
            <a:rect l="l" t="t" r="r" b="b"/>
            <a:pathLst>
              <a:path w="21600" h="21600">
                <a:moveTo>
                  <a:pt x="0" y="0"/>
                </a:moveTo>
                <a:lnTo>
                  <a:pt x="21600" y="21600"/>
                </a:lnTo>
              </a:path>
            </a:pathLst>
          </a:custGeom>
          <a:noFill/>
          <a:ln w="10080">
            <a:solidFill>
              <a:srgbClr val="2c7f86"/>
            </a:solidFill>
            <a:round/>
            <a:tailEnd len="med" type="triangle" w="med"/>
          </a:ln>
        </p:spPr>
        <p:style>
          <a:lnRef idx="1">
            <a:schemeClr val="accent1"/>
          </a:lnRef>
          <a:fillRef idx="0">
            <a:schemeClr val="accent1"/>
          </a:fillRef>
          <a:effectRef idx="0">
            <a:schemeClr val="accent1"/>
          </a:effectRef>
          <a:fontRef idx="minor"/>
        </p:style>
      </p:sp>
      <p:sp>
        <p:nvSpPr>
          <p:cNvPr id="773"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90B9257C-7625-4D38-A517-C99B4FA902E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74" name="CustomShape 7"/>
          <p:cNvSpPr/>
          <p:nvPr/>
        </p:nvSpPr>
        <p:spPr>
          <a:xfrm>
            <a:off x="1540440" y="6536520"/>
            <a:ext cx="5945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5" name="Image 3" descr=""/>
          <p:cNvPicPr/>
          <p:nvPr/>
        </p:nvPicPr>
        <p:blipFill>
          <a:blip r:embed="rId1"/>
          <a:stretch/>
        </p:blipFill>
        <p:spPr>
          <a:xfrm>
            <a:off x="1354320" y="1418040"/>
            <a:ext cx="7786440" cy="4865400"/>
          </a:xfrm>
          <a:prstGeom prst="rect">
            <a:avLst/>
          </a:prstGeom>
          <a:ln>
            <a:noFill/>
          </a:ln>
        </p:spPr>
      </p:pic>
      <p:sp>
        <p:nvSpPr>
          <p:cNvPr id="776"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777" name="CustomShape 2"/>
          <p:cNvSpPr/>
          <p:nvPr/>
        </p:nvSpPr>
        <p:spPr>
          <a:xfrm>
            <a:off x="7883640" y="6321600"/>
            <a:ext cx="895320" cy="174600"/>
          </a:xfrm>
          <a:prstGeom prst="rect">
            <a:avLst/>
          </a:prstGeom>
          <a:noFill/>
          <a:ln>
            <a:noFill/>
          </a:ln>
        </p:spPr>
        <p:style>
          <a:lnRef idx="0"/>
          <a:fillRef idx="0"/>
          <a:effectRef idx="0"/>
          <a:fontRef idx="minor"/>
        </p:style>
      </p:sp>
      <p:sp>
        <p:nvSpPr>
          <p:cNvPr id="778" name="CustomShape 3"/>
          <p:cNvSpPr/>
          <p:nvPr/>
        </p:nvSpPr>
        <p:spPr>
          <a:xfrm>
            <a:off x="120960" y="320400"/>
            <a:ext cx="8888400" cy="585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p:txBody>
      </p:sp>
      <p:sp>
        <p:nvSpPr>
          <p:cNvPr id="779" name="CustomShape 4"/>
          <p:cNvSpPr/>
          <p:nvPr/>
        </p:nvSpPr>
        <p:spPr>
          <a:xfrm>
            <a:off x="575640" y="944640"/>
            <a:ext cx="7986960" cy="4647240"/>
          </a:xfrm>
          <a:prstGeom prst="rect">
            <a:avLst/>
          </a:prstGeom>
          <a:noFill/>
          <a:ln>
            <a:noFill/>
          </a:ln>
        </p:spPr>
        <p:style>
          <a:lnRef idx="0"/>
          <a:fillRef idx="0"/>
          <a:effectRef idx="0"/>
          <a:fontRef idx="minor"/>
        </p:style>
        <p:txBody>
          <a:bodyPr lIns="0" rIns="0" tIns="0" bIns="0"/>
          <a:p>
            <a:pPr>
              <a:lnSpc>
                <a:spcPct val="100000"/>
              </a:lnSpc>
            </a:pPr>
            <a:r>
              <a:rPr b="1" lang="fr-FR" sz="1600" spc="-1" strike="noStrike">
                <a:solidFill>
                  <a:srgbClr val="000000"/>
                </a:solidFill>
                <a:latin typeface="Times New Roman"/>
                <a:ea typeface="ヒラギノ角ゴ Pro W3"/>
              </a:rPr>
              <a:t>Cliquer sur  Source pour le traitement des données</a:t>
            </a:r>
            <a:r>
              <a:rPr b="1" lang="fr-FR" sz="2400" spc="-1" strike="noStrike">
                <a:solidFill>
                  <a:srgbClr val="000000"/>
                </a:solidFill>
                <a:latin typeface="Times New Roman"/>
                <a:ea typeface="ヒラギノ角ゴ Pro W3"/>
              </a:rPr>
              <a:t> </a:t>
            </a:r>
            <a:endParaRPr b="0" lang="fr-FR" sz="2400" spc="-1" strike="noStrike">
              <a:latin typeface="Arial"/>
            </a:endParaRPr>
          </a:p>
          <a:p>
            <a:pPr>
              <a:lnSpc>
                <a:spcPct val="100000"/>
              </a:lnSpc>
            </a:pPr>
            <a:endParaRPr b="0" lang="fr-FR" sz="2400" spc="-1" strike="noStrike">
              <a:latin typeface="Arial"/>
            </a:endParaRPr>
          </a:p>
        </p:txBody>
      </p:sp>
      <p:sp>
        <p:nvSpPr>
          <p:cNvPr id="780" name="CustomShape 5"/>
          <p:cNvSpPr/>
          <p:nvPr/>
        </p:nvSpPr>
        <p:spPr>
          <a:xfrm>
            <a:off x="4709880" y="1332000"/>
            <a:ext cx="464760" cy="612720"/>
          </a:xfrm>
          <a:custGeom>
            <a:avLst/>
            <a:gdLst/>
            <a:ahLst/>
            <a:rect l="l" t="t" r="r" b="b"/>
            <a:pathLst>
              <a:path w="21600" h="21600">
                <a:moveTo>
                  <a:pt x="0" y="0"/>
                </a:moveTo>
                <a:lnTo>
                  <a:pt x="21600" y="21600"/>
                </a:lnTo>
              </a:path>
            </a:pathLst>
          </a:custGeom>
          <a:noFill/>
          <a:ln w="1908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781"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026780C3-F562-4C8C-9F58-FF451965444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82" name="CustomShape 7"/>
          <p:cNvSpPr/>
          <p:nvPr/>
        </p:nvSpPr>
        <p:spPr>
          <a:xfrm>
            <a:off x="1540440" y="6428520"/>
            <a:ext cx="5945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E1CDABC7-66B4-4F9F-AC1F-16B08D61F5FF}"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02" name="CustomShape 2"/>
          <p:cNvSpPr/>
          <p:nvPr/>
        </p:nvSpPr>
        <p:spPr>
          <a:xfrm>
            <a:off x="126360" y="273456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PRéSENTATION GéNéRALE DE L’INTERFACE</a:t>
            </a:r>
            <a:endParaRPr b="0" lang="fr-FR" sz="2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784" name="CustomShape 2"/>
          <p:cNvSpPr/>
          <p:nvPr/>
        </p:nvSpPr>
        <p:spPr>
          <a:xfrm>
            <a:off x="1332000" y="6321600"/>
            <a:ext cx="6475320" cy="17460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85" name="CustomShape 3"/>
          <p:cNvSpPr/>
          <p:nvPr/>
        </p:nvSpPr>
        <p:spPr>
          <a:xfrm>
            <a:off x="7883640" y="6321600"/>
            <a:ext cx="895320" cy="174600"/>
          </a:xfrm>
          <a:prstGeom prst="rect">
            <a:avLst/>
          </a:prstGeom>
          <a:noFill/>
          <a:ln>
            <a:noFill/>
          </a:ln>
        </p:spPr>
        <p:style>
          <a:lnRef idx="0"/>
          <a:fillRef idx="0"/>
          <a:effectRef idx="0"/>
          <a:fontRef idx="minor"/>
        </p:style>
      </p:sp>
      <p:sp>
        <p:nvSpPr>
          <p:cNvPr id="786" name="CustomShape 4"/>
          <p:cNvSpPr/>
          <p:nvPr/>
        </p:nvSpPr>
        <p:spPr>
          <a:xfrm>
            <a:off x="199080" y="332640"/>
            <a:ext cx="85806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a:p>
            <a:pPr algn="ctr">
              <a:lnSpc>
                <a:spcPct val="100000"/>
              </a:lnSpc>
            </a:pPr>
            <a:endParaRPr b="0" lang="fr-FR" sz="2400" spc="-1" strike="noStrike">
              <a:latin typeface="Arial"/>
            </a:endParaRPr>
          </a:p>
        </p:txBody>
      </p:sp>
      <p:sp>
        <p:nvSpPr>
          <p:cNvPr id="787" name="CustomShape 5"/>
          <p:cNvSpPr/>
          <p:nvPr/>
        </p:nvSpPr>
        <p:spPr>
          <a:xfrm>
            <a:off x="611640" y="1052640"/>
            <a:ext cx="7986960" cy="4647240"/>
          </a:xfrm>
          <a:prstGeom prst="rect">
            <a:avLst/>
          </a:prstGeom>
          <a:noFill/>
          <a:ln>
            <a:noFill/>
          </a:ln>
        </p:spPr>
        <p:style>
          <a:lnRef idx="0"/>
          <a:fillRef idx="0"/>
          <a:effectRef idx="0"/>
          <a:fontRef idx="minor"/>
        </p:style>
        <p:txBody>
          <a:bodyPr lIns="0" rIns="0" tIns="0" bIns="0"/>
          <a:p>
            <a:pPr>
              <a:lnSpc>
                <a:spcPct val="100000"/>
              </a:lnSpc>
            </a:pPr>
            <a:r>
              <a:rPr b="1" lang="fr-FR" sz="1400" spc="-1" strike="noStrike">
                <a:solidFill>
                  <a:srgbClr val="000000"/>
                </a:solidFill>
                <a:latin typeface="Times New Roman"/>
                <a:ea typeface="ヒラギノ角ゴ Pro W3"/>
              </a:rPr>
              <a:t>Le rapport Altaïr est créé aux formats .pdf, .docx ou .odt</a:t>
            </a:r>
            <a:endParaRPr b="0" lang="fr-FR" sz="1400" spc="-1" strike="noStrike">
              <a:latin typeface="Arial"/>
            </a:endParaRPr>
          </a:p>
          <a:p>
            <a:pPr>
              <a:lnSpc>
                <a:spcPct val="100000"/>
              </a:lnSpc>
            </a:pPr>
            <a:endParaRPr b="0" lang="fr-FR" sz="1400" spc="-1" strike="noStrike">
              <a:latin typeface="Arial"/>
            </a:endParaRPr>
          </a:p>
        </p:txBody>
      </p:sp>
      <p:sp>
        <p:nvSpPr>
          <p:cNvPr id="788"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B8D306E1-DAA4-417F-BDB6-E0036C41034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89" name="CustomShape 7"/>
          <p:cNvSpPr/>
          <p:nvPr/>
        </p:nvSpPr>
        <p:spPr>
          <a:xfrm>
            <a:off x="3029040" y="6356520"/>
            <a:ext cx="3083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pic>
        <p:nvPicPr>
          <p:cNvPr id="790" name="Image 1" descr=""/>
          <p:cNvPicPr/>
          <p:nvPr/>
        </p:nvPicPr>
        <p:blipFill>
          <a:blip r:embed="rId1"/>
          <a:stretch/>
        </p:blipFill>
        <p:spPr>
          <a:xfrm>
            <a:off x="2044440" y="1319400"/>
            <a:ext cx="6632640" cy="5535360"/>
          </a:xfrm>
          <a:prstGeom prst="rect">
            <a:avLst/>
          </a:prstGeom>
          <a:ln>
            <a:noFill/>
          </a:ln>
        </p:spPr>
      </p:pic>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1" name="Espace réservé du contenu 3" descr=""/>
          <p:cNvPicPr/>
          <p:nvPr/>
        </p:nvPicPr>
        <p:blipFill>
          <a:blip r:embed="rId1"/>
          <a:srcRect l="3095" t="3602" r="3731" b="0"/>
          <a:stretch/>
        </p:blipFill>
        <p:spPr>
          <a:xfrm>
            <a:off x="433800" y="1268640"/>
            <a:ext cx="8403840" cy="4888800"/>
          </a:xfrm>
          <a:prstGeom prst="rect">
            <a:avLst/>
          </a:prstGeom>
          <a:ln>
            <a:noFill/>
          </a:ln>
        </p:spPr>
      </p:pic>
      <p:sp>
        <p:nvSpPr>
          <p:cNvPr id="792" name="CustomShape 1"/>
          <p:cNvSpPr/>
          <p:nvPr/>
        </p:nvSpPr>
        <p:spPr>
          <a:xfrm>
            <a:off x="771120" y="5445360"/>
            <a:ext cx="1507320" cy="42732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93" name="CustomShape 2"/>
          <p:cNvSpPr/>
          <p:nvPr/>
        </p:nvSpPr>
        <p:spPr>
          <a:xfrm flipV="1">
            <a:off x="2283480" y="-1247760"/>
            <a:ext cx="2859840" cy="222768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4" name="CustomShape 3"/>
          <p:cNvSpPr/>
          <p:nvPr/>
        </p:nvSpPr>
        <p:spPr>
          <a:xfrm>
            <a:off x="7883640" y="6321600"/>
            <a:ext cx="895320" cy="174600"/>
          </a:xfrm>
          <a:prstGeom prst="rect">
            <a:avLst/>
          </a:prstGeom>
          <a:noFill/>
          <a:ln>
            <a:noFill/>
          </a:ln>
        </p:spPr>
        <p:style>
          <a:lnRef idx="0"/>
          <a:fillRef idx="0"/>
          <a:effectRef idx="0"/>
          <a:fontRef idx="minor"/>
        </p:style>
      </p:sp>
      <p:sp>
        <p:nvSpPr>
          <p:cNvPr id="795" name="CustomShape 4"/>
          <p:cNvSpPr/>
          <p:nvPr/>
        </p:nvSpPr>
        <p:spPr>
          <a:xfrm>
            <a:off x="602280" y="332640"/>
            <a:ext cx="8060040" cy="60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RAPPORT D’ANALYSE DES DONNéES</a:t>
            </a:r>
            <a:endParaRPr b="0" lang="fr-FR" sz="2400" spc="-1" strike="noStrike">
              <a:latin typeface="Arial"/>
            </a:endParaRPr>
          </a:p>
        </p:txBody>
      </p:sp>
      <p:sp>
        <p:nvSpPr>
          <p:cNvPr id="796"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1131B940-CCFB-47DB-A578-B5E566960A7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97" name="CustomShape 6"/>
          <p:cNvSpPr/>
          <p:nvPr/>
        </p:nvSpPr>
        <p:spPr>
          <a:xfrm>
            <a:off x="1540440" y="6464520"/>
            <a:ext cx="5945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8" name="Espace réservé du contenu 3" descr=""/>
          <p:cNvPicPr/>
          <p:nvPr/>
        </p:nvPicPr>
        <p:blipFill>
          <a:blip r:embed="rId1"/>
          <a:srcRect l="2805" t="3744" r="2013" b="0"/>
          <a:stretch/>
        </p:blipFill>
        <p:spPr>
          <a:xfrm>
            <a:off x="412560" y="1321200"/>
            <a:ext cx="8628120" cy="4906080"/>
          </a:xfrm>
          <a:prstGeom prst="rect">
            <a:avLst/>
          </a:prstGeom>
          <a:ln>
            <a:noFill/>
          </a:ln>
        </p:spPr>
      </p:pic>
      <p:sp>
        <p:nvSpPr>
          <p:cNvPr id="799" name="CustomShape 1"/>
          <p:cNvSpPr/>
          <p:nvPr/>
        </p:nvSpPr>
        <p:spPr>
          <a:xfrm flipV="1">
            <a:off x="3348000" y="2100240"/>
            <a:ext cx="2299680" cy="2473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800" name="CustomShape 2"/>
          <p:cNvSpPr/>
          <p:nvPr/>
        </p:nvSpPr>
        <p:spPr>
          <a:xfrm flipV="1">
            <a:off x="3348000" y="2478240"/>
            <a:ext cx="283320" cy="1213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801" name="CustomShape 3"/>
          <p:cNvSpPr/>
          <p:nvPr/>
        </p:nvSpPr>
        <p:spPr>
          <a:xfrm>
            <a:off x="7883640" y="6321600"/>
            <a:ext cx="895320" cy="174600"/>
          </a:xfrm>
          <a:prstGeom prst="rect">
            <a:avLst/>
          </a:prstGeom>
          <a:noFill/>
          <a:ln>
            <a:noFill/>
          </a:ln>
        </p:spPr>
        <p:style>
          <a:lnRef idx="0"/>
          <a:fillRef idx="0"/>
          <a:effectRef idx="0"/>
          <a:fontRef idx="minor"/>
        </p:style>
      </p:sp>
      <p:sp>
        <p:nvSpPr>
          <p:cNvPr id="802" name="CustomShape 4"/>
          <p:cNvSpPr/>
          <p:nvPr/>
        </p:nvSpPr>
        <p:spPr>
          <a:xfrm>
            <a:off x="608760" y="303840"/>
            <a:ext cx="8060040" cy="60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Les Tests statutaires et réglementaires</a:t>
            </a:r>
            <a:endParaRPr b="0" lang="fr-FR" sz="2400" spc="-1" strike="noStrike">
              <a:latin typeface="Arial"/>
            </a:endParaRPr>
          </a:p>
        </p:txBody>
      </p:sp>
      <p:sp>
        <p:nvSpPr>
          <p:cNvPr id="803"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3D6ADFDE-24C8-4D1A-BAC3-A6B0CDAEE3F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804" name="CustomShape 6"/>
          <p:cNvSpPr/>
          <p:nvPr/>
        </p:nvSpPr>
        <p:spPr>
          <a:xfrm>
            <a:off x="1540440" y="6500520"/>
            <a:ext cx="5945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576000" y="937080"/>
            <a:ext cx="7986600" cy="71424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204" name="CustomShape 2"/>
          <p:cNvSpPr/>
          <p:nvPr/>
        </p:nvSpPr>
        <p:spPr>
          <a:xfrm>
            <a:off x="576360" y="2214720"/>
            <a:ext cx="7986600" cy="3909600"/>
          </a:xfrm>
          <a:prstGeom prst="rect">
            <a:avLst/>
          </a:prstGeom>
          <a:noFill/>
          <a:ln>
            <a:noFill/>
          </a:ln>
        </p:spPr>
        <p:style>
          <a:lnRef idx="0"/>
          <a:fillRef idx="0"/>
          <a:effectRef idx="0"/>
          <a:fontRef idx="minor"/>
        </p:style>
        <p:txBody>
          <a:bodyPr lIns="0" rIns="0" tIns="0" bIns="0"/>
          <a:p>
            <a:pPr marL="343080" indent="-338040">
              <a:lnSpc>
                <a:spcPct val="100000"/>
              </a:lnSpc>
            </a:pPr>
            <a:r>
              <a:rPr b="1" lang="fr-FR" sz="800" spc="-1" strike="noStrike">
                <a:solidFill>
                  <a:srgbClr val="000000"/>
                </a:solidFill>
                <a:latin typeface="Arial"/>
                <a:ea typeface="ヒラギノ角ゴ Pro W3"/>
              </a:rPr>
              <a:t>  </a:t>
            </a:r>
            <a:endParaRPr b="0" lang="fr-FR" sz="800" spc="-1" strike="noStrike">
              <a:latin typeface="Arial"/>
            </a:endParaRPr>
          </a:p>
          <a:p>
            <a:pPr marL="343080" indent="-338040">
              <a:lnSpc>
                <a:spcPct val="100000"/>
              </a:lnSpc>
            </a:pPr>
            <a:endParaRPr b="0" lang="fr-FR" sz="800" spc="-1" strike="noStrike">
              <a:latin typeface="Arial"/>
            </a:endParaRPr>
          </a:p>
        </p:txBody>
      </p:sp>
      <p:sp>
        <p:nvSpPr>
          <p:cNvPr id="205" name="CustomShape 3"/>
          <p:cNvSpPr/>
          <p:nvPr/>
        </p:nvSpPr>
        <p:spPr>
          <a:xfrm>
            <a:off x="7883640" y="6321600"/>
            <a:ext cx="894960" cy="174240"/>
          </a:xfrm>
          <a:prstGeom prst="rect">
            <a:avLst/>
          </a:prstGeom>
          <a:noFill/>
          <a:ln>
            <a:noFill/>
          </a:ln>
        </p:spPr>
        <p:style>
          <a:lnRef idx="0"/>
          <a:fillRef idx="0"/>
          <a:effectRef idx="0"/>
          <a:fontRef idx="minor"/>
        </p:style>
      </p:sp>
      <p:pic>
        <p:nvPicPr>
          <p:cNvPr id="206" name="Image 228" descr=""/>
          <p:cNvPicPr/>
          <p:nvPr/>
        </p:nvPicPr>
        <p:blipFill>
          <a:blip r:embed="rId1"/>
          <a:srcRect l="14017" t="0" r="65856" b="0"/>
          <a:stretch/>
        </p:blipFill>
        <p:spPr>
          <a:xfrm>
            <a:off x="2160000" y="1569960"/>
            <a:ext cx="1578960" cy="4175280"/>
          </a:xfrm>
          <a:prstGeom prst="rect">
            <a:avLst/>
          </a:prstGeom>
          <a:ln>
            <a:noFill/>
          </a:ln>
        </p:spPr>
      </p:pic>
      <p:sp>
        <p:nvSpPr>
          <p:cNvPr id="207" name="CustomShape 4"/>
          <p:cNvSpPr/>
          <p:nvPr/>
        </p:nvSpPr>
        <p:spPr>
          <a:xfrm>
            <a:off x="6120000" y="4536000"/>
            <a:ext cx="2731320" cy="8535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ff0066"/>
                </a:solidFill>
                <a:latin typeface="Arial"/>
                <a:ea typeface="DejaVu Sans"/>
              </a:rPr>
              <a:t>GESTIONNAIRE D’ÉCHANGE DE DONNÉES</a:t>
            </a:r>
            <a:endParaRPr b="0" lang="fr-FR" sz="1800" spc="-1" strike="noStrike">
              <a:latin typeface="Arial"/>
            </a:endParaRPr>
          </a:p>
        </p:txBody>
      </p:sp>
      <p:sp>
        <p:nvSpPr>
          <p:cNvPr id="208" name="Line 5"/>
          <p:cNvSpPr/>
          <p:nvPr/>
        </p:nvSpPr>
        <p:spPr>
          <a:xfrm flipH="1">
            <a:off x="3744000" y="4824000"/>
            <a:ext cx="2376000" cy="360"/>
          </a:xfrm>
          <a:prstGeom prst="line">
            <a:avLst/>
          </a:prstGeom>
          <a:ln>
            <a:solidFill>
              <a:srgbClr val="ff0066"/>
            </a:solidFill>
            <a:tailEnd len="med" type="triangle" w="med"/>
          </a:ln>
        </p:spPr>
        <p:style>
          <a:lnRef idx="0"/>
          <a:fillRef idx="0"/>
          <a:effectRef idx="0"/>
          <a:fontRef idx="minor"/>
        </p:style>
      </p:sp>
      <p:sp>
        <p:nvSpPr>
          <p:cNvPr id="209" name="CustomShape 6"/>
          <p:cNvSpPr/>
          <p:nvPr/>
        </p:nvSpPr>
        <p:spPr>
          <a:xfrm>
            <a:off x="6048000" y="2448000"/>
            <a:ext cx="1867320" cy="341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ff"/>
                </a:solidFill>
                <a:latin typeface="Arial"/>
                <a:ea typeface="DejaVu Sans"/>
              </a:rPr>
              <a:t>Logiciel Altaïr</a:t>
            </a:r>
            <a:endParaRPr b="0" lang="fr-FR" sz="1800" spc="-1" strike="noStrike">
              <a:latin typeface="Arial"/>
            </a:endParaRPr>
          </a:p>
        </p:txBody>
      </p:sp>
      <p:sp>
        <p:nvSpPr>
          <p:cNvPr id="210" name="Line 7"/>
          <p:cNvSpPr/>
          <p:nvPr/>
        </p:nvSpPr>
        <p:spPr>
          <a:xfrm flipH="1">
            <a:off x="3888000" y="2664000"/>
            <a:ext cx="2160000" cy="360"/>
          </a:xfrm>
          <a:prstGeom prst="line">
            <a:avLst/>
          </a:prstGeom>
          <a:ln>
            <a:solidFill>
              <a:srgbClr val="0000ff"/>
            </a:solidFill>
            <a:tailEnd len="med" type="triangle" w="med"/>
          </a:ln>
        </p:spPr>
        <p:style>
          <a:lnRef idx="0"/>
          <a:fillRef idx="0"/>
          <a:effectRef idx="0"/>
          <a:fontRef idx="minor"/>
        </p:style>
      </p:sp>
      <p:sp>
        <p:nvSpPr>
          <p:cNvPr id="211" name="CustomShape 8"/>
          <p:cNvSpPr/>
          <p:nvPr/>
        </p:nvSpPr>
        <p:spPr>
          <a:xfrm>
            <a:off x="72000" y="360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L’application et le gestionnaire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d’échange de données</a:t>
            </a:r>
            <a:endParaRPr b="0" lang="fr-FR" sz="2400" spc="-1" strike="noStrike">
              <a:latin typeface="Arial"/>
            </a:endParaRPr>
          </a:p>
          <a:p>
            <a:pPr algn="ctr">
              <a:lnSpc>
                <a:spcPct val="100000"/>
              </a:lnSpc>
            </a:pPr>
            <a:endParaRPr b="0" lang="fr-FR" sz="2400" spc="-1" strike="noStrike">
              <a:latin typeface="Arial"/>
            </a:endParaRPr>
          </a:p>
        </p:txBody>
      </p:sp>
      <p:sp>
        <p:nvSpPr>
          <p:cNvPr id="212" name="CustomShape 9"/>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BEF82F48-BDE5-495F-A10C-796308D9C4A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13" name="CustomShape 10"/>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235080" y="1160640"/>
            <a:ext cx="8400240" cy="4747320"/>
          </a:xfrm>
          <a:prstGeom prst="rect">
            <a:avLst/>
          </a:prstGeom>
          <a:noFill/>
          <a:ln>
            <a:noFill/>
          </a:ln>
        </p:spPr>
        <p:style>
          <a:lnRef idx="0"/>
          <a:fillRef idx="0"/>
          <a:effectRef idx="0"/>
          <a:fontRef idx="minor"/>
        </p:style>
        <p:txBody>
          <a:bodyPr lIns="0" rIns="0" tIns="0" bIns="0"/>
          <a:p>
            <a:pPr algn="just">
              <a:lnSpc>
                <a:spcPct val="100000"/>
              </a:lnSpc>
            </a:pPr>
            <a:r>
              <a:rPr b="1" lang="fr-FR" sz="1800" spc="-1" strike="noStrike">
                <a:solidFill>
                  <a:srgbClr val="0000cc"/>
                </a:solidFill>
                <a:latin typeface="Calibri"/>
                <a:ea typeface="DejaVu Sans"/>
              </a:rPr>
              <a:t>La fenêtre principale de l’outil Altaïr comprend 5 menus déroulants : Fichier, Editer, Lancer, Configurer et Aide.</a:t>
            </a:r>
            <a:endParaRPr b="0" lang="fr-FR" sz="1800" spc="-1" strike="noStrike">
              <a:latin typeface="Arial"/>
            </a:endParaRPr>
          </a:p>
          <a:p>
            <a:pPr algn="just">
              <a:lnSpc>
                <a:spcPct val="100000"/>
              </a:lnSpc>
            </a:pPr>
            <a:endParaRPr b="0" lang="fr-FR" sz="1800" spc="-1" strike="noStrike">
              <a:latin typeface="Arial"/>
            </a:endParaRPr>
          </a:p>
          <a:p>
            <a:pPr marL="285840" indent="-281160" algn="just">
              <a:lnSpc>
                <a:spcPct val="100000"/>
              </a:lnSpc>
              <a:buClr>
                <a:srgbClr val="558ed5"/>
              </a:buClr>
              <a:buFont typeface="StarSymbol"/>
              <a:buChar char="-"/>
            </a:pPr>
            <a:r>
              <a:rPr b="1" lang="fr-FR" sz="1800" spc="-1" strike="noStrike">
                <a:solidFill>
                  <a:srgbClr val="558ed5"/>
                </a:solidFill>
                <a:latin typeface="Arial"/>
                <a:ea typeface="ヒラギノ角ゴ Pro W3"/>
              </a:rPr>
              <a:t>Fichier</a:t>
            </a:r>
            <a:r>
              <a:rPr b="1" lang="fr-FR" sz="1800" spc="-1" strike="noStrike">
                <a:solidFill>
                  <a:srgbClr val="000000"/>
                </a:solidFill>
                <a:latin typeface="Arial"/>
                <a:ea typeface="ヒラギノ角ゴ Pro W3"/>
              </a:rPr>
              <a:t> : permet d’accéder aux fonctionnalités de création en mode projet, enregistrement, exportation et archivage du rapport Altaïr. </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1160" algn="just">
              <a:lnSpc>
                <a:spcPct val="100000"/>
              </a:lnSpc>
              <a:buClr>
                <a:srgbClr val="558ed5"/>
              </a:buClr>
              <a:buFont typeface="StarSymbol"/>
              <a:buChar char="-"/>
            </a:pPr>
            <a:r>
              <a:rPr b="1" lang="fr-FR" sz="1800" spc="-1" strike="noStrike">
                <a:solidFill>
                  <a:srgbClr val="558ed5"/>
                </a:solidFill>
                <a:latin typeface="Arial"/>
                <a:ea typeface="ヒラギノ角ゴ Pro W3"/>
              </a:rPr>
              <a:t>Editer </a:t>
            </a:r>
            <a:r>
              <a:rPr b="1" lang="fr-FR" sz="1800" spc="-1" strike="noStrike">
                <a:solidFill>
                  <a:srgbClr val="000000"/>
                </a:solidFill>
                <a:latin typeface="Arial"/>
                <a:ea typeface="ヒラギノ角ゴ Pro W3"/>
              </a:rPr>
              <a:t>: permet de modifier l’apparence de l’interface avec plus ou moins de détails explicites.</a:t>
            </a:r>
            <a:endParaRPr b="0" lang="fr-FR" sz="1800" spc="-1" strike="noStrike">
              <a:latin typeface="Arial"/>
            </a:endParaRPr>
          </a:p>
          <a:p>
            <a:pPr algn="just">
              <a:lnSpc>
                <a:spcPct val="100000"/>
              </a:lnSpc>
            </a:pPr>
            <a:endParaRPr b="0" lang="fr-FR" sz="1800" spc="-1" strike="noStrike">
              <a:latin typeface="Arial"/>
            </a:endParaRPr>
          </a:p>
          <a:p>
            <a:pPr marL="285840" indent="-281160" algn="just">
              <a:lnSpc>
                <a:spcPct val="100000"/>
              </a:lnSpc>
              <a:buClr>
                <a:srgbClr val="558ed5"/>
              </a:buClr>
              <a:buFont typeface="StarSymbol"/>
              <a:buChar char="-"/>
            </a:pPr>
            <a:r>
              <a:rPr b="1" lang="fr-FR" sz="1800" spc="-1" strike="noStrike">
                <a:solidFill>
                  <a:srgbClr val="558ed5"/>
                </a:solidFill>
                <a:latin typeface="Arial"/>
                <a:ea typeface="ヒラギノ角ゴ Pro W3"/>
              </a:rPr>
              <a:t>Lancer </a:t>
            </a:r>
            <a:r>
              <a:rPr b="1" lang="fr-FR" sz="1800" spc="-1" strike="noStrike">
                <a:solidFill>
                  <a:srgbClr val="000000"/>
                </a:solidFill>
                <a:latin typeface="Arial"/>
                <a:ea typeface="ヒラギノ角ゴ Pro W3"/>
              </a:rPr>
              <a:t>: permet le lancement de l’analyse des données paye xhl ou xml et l’exécution de cette analyse.</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1160" algn="just">
              <a:lnSpc>
                <a:spcPct val="100000"/>
              </a:lnSpc>
              <a:buClr>
                <a:srgbClr val="558ed5"/>
              </a:buClr>
              <a:buFont typeface="StarSymbol"/>
              <a:buChar char="-"/>
            </a:pPr>
            <a:r>
              <a:rPr b="1" lang="fr-FR" sz="1800" spc="-1" strike="noStrike">
                <a:solidFill>
                  <a:srgbClr val="558ed5"/>
                </a:solidFill>
                <a:latin typeface="Arial"/>
                <a:ea typeface="ヒラギノ角ゴ Pro W3"/>
              </a:rPr>
              <a:t>Configurer</a:t>
            </a:r>
            <a:r>
              <a:rPr b="1" lang="fr-FR" sz="1800" spc="-1" strike="noStrike">
                <a:solidFill>
                  <a:srgbClr val="000000"/>
                </a:solidFill>
                <a:latin typeface="Arial"/>
                <a:ea typeface="ヒラギノ角ゴ Pro W3"/>
              </a:rPr>
              <a:t> : permet d’accéder aux fonctionnalités de configuration technique des données.</a:t>
            </a:r>
            <a:endParaRPr b="0" lang="fr-FR" sz="1800" spc="-1" strike="noStrike">
              <a:latin typeface="Arial"/>
            </a:endParaRPr>
          </a:p>
          <a:p>
            <a:pPr algn="just">
              <a:lnSpc>
                <a:spcPct val="100000"/>
              </a:lnSpc>
            </a:pPr>
            <a:endParaRPr b="0" lang="fr-FR" sz="1800" spc="-1" strike="noStrike">
              <a:latin typeface="Arial"/>
            </a:endParaRPr>
          </a:p>
          <a:p>
            <a:pPr marL="285840" indent="-281160" algn="just">
              <a:lnSpc>
                <a:spcPct val="100000"/>
              </a:lnSpc>
              <a:buClr>
                <a:srgbClr val="558ed5"/>
              </a:buClr>
              <a:buFont typeface="StarSymbol"/>
              <a:buChar char="-"/>
            </a:pPr>
            <a:r>
              <a:rPr b="1" lang="fr-FR" sz="1800" spc="-1" strike="noStrike">
                <a:solidFill>
                  <a:srgbClr val="558ed5"/>
                </a:solidFill>
                <a:latin typeface="Arial"/>
                <a:ea typeface="ヒラギノ角ゴ Pro W3"/>
              </a:rPr>
              <a:t>Aide</a:t>
            </a:r>
            <a:r>
              <a:rPr b="1" lang="fr-FR" sz="1800" spc="-1" strike="noStrike">
                <a:solidFill>
                  <a:srgbClr val="000000"/>
                </a:solidFill>
                <a:latin typeface="Arial"/>
                <a:ea typeface="ヒラギノ角ゴ Pro W3"/>
              </a:rPr>
              <a:t> : la fonction « aide » comprend des liens vers la norme de dématérialisation et les conventions adoptées pour les fichiers CSV.</a:t>
            </a:r>
            <a:endParaRPr b="0" lang="fr-FR" sz="1800" spc="-1" strike="noStrike">
              <a:latin typeface="Arial"/>
            </a:endParaRPr>
          </a:p>
        </p:txBody>
      </p:sp>
      <p:sp>
        <p:nvSpPr>
          <p:cNvPr id="215" name="CustomShape 2"/>
          <p:cNvSpPr/>
          <p:nvPr/>
        </p:nvSpPr>
        <p:spPr>
          <a:xfrm>
            <a:off x="7883640" y="6321600"/>
            <a:ext cx="894960" cy="174240"/>
          </a:xfrm>
          <a:prstGeom prst="rect">
            <a:avLst/>
          </a:prstGeom>
          <a:noFill/>
          <a:ln>
            <a:noFill/>
          </a:ln>
        </p:spPr>
        <p:style>
          <a:lnRef idx="0"/>
          <a:fillRef idx="0"/>
          <a:effectRef idx="0"/>
          <a:fontRef idx="minor"/>
        </p:style>
      </p:sp>
      <p:sp>
        <p:nvSpPr>
          <p:cNvPr id="216" name="CustomShape 3"/>
          <p:cNvSpPr/>
          <p:nvPr/>
        </p:nvSpPr>
        <p:spPr>
          <a:xfrm>
            <a:off x="235080" y="296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FONCTIONNALITES de l’APPLICATION</a:t>
            </a:r>
            <a:endParaRPr b="0" lang="fr-FR" sz="2400" spc="-1" strike="noStrike">
              <a:latin typeface="Arial"/>
            </a:endParaRPr>
          </a:p>
          <a:p>
            <a:pPr algn="ctr">
              <a:lnSpc>
                <a:spcPct val="100000"/>
              </a:lnSpc>
            </a:pPr>
            <a:endParaRPr b="0" lang="fr-FR" sz="2400" spc="-1" strike="noStrike">
              <a:latin typeface="Arial"/>
            </a:endParaRPr>
          </a:p>
        </p:txBody>
      </p:sp>
      <p:sp>
        <p:nvSpPr>
          <p:cNvPr id="217"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930B46C5-8A78-44EC-9A70-A9D0DC237048}"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18" name="CustomShape 5"/>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8814</TotalTime>
  <Application>LibreOffice/6.0.6.2$Linux_X86_64 LibreOffice_project/00m0$Build-2</Application>
  <Words>3722</Words>
  <Paragraphs>731</Paragraphs>
  <Company>CDC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2018-10-07T22:54:39Z</dcterms:modified>
  <cp:revision>650</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0</vt:bool>
  </property>
  <property fmtid="{D5CDD505-2E9C-101B-9397-08002B2CF9AE}" pid="13" name="ShareDoc">
    <vt:bool>0</vt:bool>
  </property>
  <property fmtid="{D5CDD505-2E9C-101B-9397-08002B2CF9AE}" pid="14" name="Slides">
    <vt:i4>72</vt:i4>
  </property>
</Properties>
</file>